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95" r:id="rId5"/>
    <p:sldId id="260" r:id="rId6"/>
    <p:sldId id="261" r:id="rId7"/>
    <p:sldId id="296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5" r:id="rId19"/>
    <p:sldId id="273" r:id="rId20"/>
    <p:sldId id="274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6" r:id="rId31"/>
    <p:sldId id="287" r:id="rId32"/>
    <p:sldId id="285" r:id="rId33"/>
    <p:sldId id="288" r:id="rId34"/>
    <p:sldId id="304" r:id="rId35"/>
    <p:sldId id="289" r:id="rId36"/>
    <p:sldId id="290" r:id="rId37"/>
    <p:sldId id="291" r:id="rId38"/>
    <p:sldId id="292" r:id="rId39"/>
    <p:sldId id="298" r:id="rId40"/>
    <p:sldId id="293" r:id="rId41"/>
    <p:sldId id="297" r:id="rId42"/>
    <p:sldId id="299" r:id="rId43"/>
    <p:sldId id="294" r:id="rId44"/>
    <p:sldId id="300" r:id="rId45"/>
    <p:sldId id="259" r:id="rId46"/>
    <p:sldId id="301" r:id="rId47"/>
    <p:sldId id="302" r:id="rId48"/>
    <p:sldId id="303" r:id="rId49"/>
    <p:sldId id="305" r:id="rId50"/>
    <p:sldId id="306" r:id="rId51"/>
    <p:sldId id="307" r:id="rId5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FF"/>
    <a:srgbClr val="33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681" autoAdjust="0"/>
    <p:restoredTop sz="94660"/>
  </p:normalViewPr>
  <p:slideViewPr>
    <p:cSldViewPr snapToGrid="0">
      <p:cViewPr>
        <p:scale>
          <a:sx n="54" d="100"/>
          <a:sy n="54" d="100"/>
        </p:scale>
        <p:origin x="1160" y="3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8408C-BB6A-4B9A-B42F-17FE0C05A306}" type="datetimeFigureOut">
              <a:rPr lang="en-GB" smtClean="0"/>
              <a:t>27/02/2024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FDF62-0CA8-4F3F-9171-2A8757DC801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8567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8408C-BB6A-4B9A-B42F-17FE0C05A306}" type="datetimeFigureOut">
              <a:rPr lang="en-GB" smtClean="0"/>
              <a:t>27/02/2024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FDF62-0CA8-4F3F-9171-2A8757DC801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49561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8408C-BB6A-4B9A-B42F-17FE0C05A306}" type="datetimeFigureOut">
              <a:rPr lang="en-GB" smtClean="0"/>
              <a:t>27/02/2024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FDF62-0CA8-4F3F-9171-2A8757DC801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80384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8408C-BB6A-4B9A-B42F-17FE0C05A306}" type="datetimeFigureOut">
              <a:rPr lang="en-GB" smtClean="0"/>
              <a:t>27/02/2024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FDF62-0CA8-4F3F-9171-2A8757DC801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84280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8408C-BB6A-4B9A-B42F-17FE0C05A306}" type="datetimeFigureOut">
              <a:rPr lang="en-GB" smtClean="0"/>
              <a:t>27/02/2024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FDF62-0CA8-4F3F-9171-2A8757DC801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16864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8408C-BB6A-4B9A-B42F-17FE0C05A306}" type="datetimeFigureOut">
              <a:rPr lang="en-GB" smtClean="0"/>
              <a:t>27/02/2024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FDF62-0CA8-4F3F-9171-2A8757DC801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15596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8408C-BB6A-4B9A-B42F-17FE0C05A306}" type="datetimeFigureOut">
              <a:rPr lang="en-GB" smtClean="0"/>
              <a:t>27/02/2024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FDF62-0CA8-4F3F-9171-2A8757DC801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93952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8408C-BB6A-4B9A-B42F-17FE0C05A306}" type="datetimeFigureOut">
              <a:rPr lang="en-GB" smtClean="0"/>
              <a:t>27/02/2024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FDF62-0CA8-4F3F-9171-2A8757DC801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78375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8408C-BB6A-4B9A-B42F-17FE0C05A306}" type="datetimeFigureOut">
              <a:rPr lang="en-GB" smtClean="0"/>
              <a:t>27/02/2024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FDF62-0CA8-4F3F-9171-2A8757DC801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64864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8408C-BB6A-4B9A-B42F-17FE0C05A306}" type="datetimeFigureOut">
              <a:rPr lang="en-GB" smtClean="0"/>
              <a:t>27/02/2024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FDF62-0CA8-4F3F-9171-2A8757DC801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88299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8408C-BB6A-4B9A-B42F-17FE0C05A306}" type="datetimeFigureOut">
              <a:rPr lang="en-GB" smtClean="0"/>
              <a:t>27/02/2024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FDF62-0CA8-4F3F-9171-2A8757DC801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72282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F8408C-BB6A-4B9A-B42F-17FE0C05A306}" type="datetimeFigureOut">
              <a:rPr lang="en-GB" smtClean="0"/>
              <a:t>27/02/2024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5FDF62-0CA8-4F3F-9171-2A8757DC801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80359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tutorials.cellprofiler.org/#translocation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-BAIR-CRUKSI/CellProfilerTraining2024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menti.com/alsz64dykyci" TargetMode="Externa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hyperlink" Target="https://cellprofileranalyst.org/" TargetMode="Externa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hyperlink" Target="https://forms.gle/JPKb8JAUk2rhRM7j7" TargetMode="Externa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hyperlink" Target="https://forum.image.sc/tag/cellprofiler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cellprofiler.org/" TargetMode="External"/><Relationship Id="rId5" Type="http://schemas.openxmlformats.org/officeDocument/2006/relationships/image" Target="../media/image9.png"/><Relationship Id="rId4" Type="http://schemas.openxmlformats.org/officeDocument/2006/relationships/hyperlink" Target="https://www.youtube.com/watch?v=eriZdORpFxs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86/s12859-021-04344-9" TargetMode="External"/><Relationship Id="rId7" Type="http://schemas.openxmlformats.org/officeDocument/2006/relationships/hyperlink" Target="https://cellprofiler.org/files/cellprofiler/files/154_Stirling_Bioinformatics_2021.pdf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doi.org/10.1093/bioinformatics/btab634" TargetMode="External"/><Relationship Id="rId5" Type="http://schemas.openxmlformats.org/officeDocument/2006/relationships/hyperlink" Target="https://doi.org/10.1371/journal.pbio.2005970" TargetMode="External"/><Relationship Id="rId4" Type="http://schemas.openxmlformats.org/officeDocument/2006/relationships/hyperlink" Target="https://cellprofiler.org/files/cellprofiler/files/153_Stirling_BMCBioinf_2021.pdf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err="1">
                <a:latin typeface="Trebuchet MS" panose="020B0603020202020204" pitchFamily="34" charset="0"/>
              </a:rPr>
              <a:t>CellProfiler</a:t>
            </a:r>
            <a:r>
              <a:rPr lang="en-GB" dirty="0">
                <a:latin typeface="Trebuchet MS" panose="020B0603020202020204" pitchFamily="34" charset="0"/>
              </a:rPr>
              <a:t> Workshop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>
                <a:latin typeface="Trebuchet MS" panose="020B0603020202020204" pitchFamily="34" charset="0"/>
              </a:rPr>
              <a:t>CRUK-SI</a:t>
            </a:r>
          </a:p>
          <a:p>
            <a:r>
              <a:rPr lang="en-GB" dirty="0">
                <a:latin typeface="Trebuchet MS" panose="020B0603020202020204" pitchFamily="34" charset="0"/>
              </a:rPr>
              <a:t>Nikki R. Paul</a:t>
            </a:r>
          </a:p>
          <a:p>
            <a:r>
              <a:rPr lang="en-GB" dirty="0">
                <a:latin typeface="Trebuchet MS" panose="020B0603020202020204" pitchFamily="34" charset="0"/>
              </a:rPr>
              <a:t>BAIR</a:t>
            </a:r>
          </a:p>
          <a:p>
            <a:r>
              <a:rPr lang="en-GB" dirty="0">
                <a:latin typeface="Trebuchet MS" panose="020B0603020202020204" pitchFamily="34" charset="0"/>
              </a:rPr>
              <a:t>20240228</a:t>
            </a:r>
          </a:p>
        </p:txBody>
      </p:sp>
      <p:sp>
        <p:nvSpPr>
          <p:cNvPr id="4" name="Oval 3"/>
          <p:cNvSpPr/>
          <p:nvPr/>
        </p:nvSpPr>
        <p:spPr>
          <a:xfrm>
            <a:off x="11556732" y="6222732"/>
            <a:ext cx="1270535" cy="1270535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9641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/>
          <p:cNvSpPr/>
          <p:nvPr/>
        </p:nvSpPr>
        <p:spPr>
          <a:xfrm>
            <a:off x="11556732" y="6222732"/>
            <a:ext cx="1270535" cy="1270535"/>
          </a:xfrm>
          <a:prstGeom prst="ellipse">
            <a:avLst/>
          </a:prstGeom>
          <a:solidFill>
            <a:srgbClr val="FF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1" y="0"/>
            <a:ext cx="7610765" cy="877455"/>
          </a:xfrm>
        </p:spPr>
        <p:txBody>
          <a:bodyPr>
            <a:normAutofit fontScale="90000"/>
          </a:bodyPr>
          <a:lstStyle/>
          <a:p>
            <a:pPr algn="l"/>
            <a:r>
              <a:rPr lang="en-GB" dirty="0" err="1">
                <a:latin typeface="Trebuchet MS" panose="020B0603020202020204" pitchFamily="34" charset="0"/>
              </a:rPr>
              <a:t>CellProfiler</a:t>
            </a:r>
            <a:r>
              <a:rPr lang="en-GB" dirty="0">
                <a:latin typeface="Trebuchet MS" panose="020B0603020202020204" pitchFamily="34" charset="0"/>
              </a:rPr>
              <a:t> Interface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6081" y="0"/>
            <a:ext cx="2505919" cy="62312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86765" t="-240" r="6078" b="89085"/>
          <a:stretch/>
        </p:blipFill>
        <p:spPr>
          <a:xfrm>
            <a:off x="358588" y="877455"/>
            <a:ext cx="1828800" cy="160333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l="12353" t="21024" r="17549" b="9085"/>
          <a:stretch/>
        </p:blipFill>
        <p:spPr>
          <a:xfrm>
            <a:off x="358588" y="2689411"/>
            <a:ext cx="5530620" cy="310178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/>
          <a:srcRect b="5948"/>
          <a:stretch/>
        </p:blipFill>
        <p:spPr>
          <a:xfrm>
            <a:off x="3070275" y="1848970"/>
            <a:ext cx="8807216" cy="4659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846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11556732" y="6222732"/>
            <a:ext cx="1270535" cy="1270535"/>
          </a:xfrm>
          <a:prstGeom prst="ellipse">
            <a:avLst/>
          </a:prstGeom>
          <a:solidFill>
            <a:srgbClr val="FF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1" y="0"/>
            <a:ext cx="7610765" cy="877455"/>
          </a:xfrm>
        </p:spPr>
        <p:txBody>
          <a:bodyPr>
            <a:normAutofit fontScale="90000"/>
          </a:bodyPr>
          <a:lstStyle/>
          <a:p>
            <a:pPr algn="l"/>
            <a:r>
              <a:rPr lang="en-GB" dirty="0" err="1">
                <a:latin typeface="Trebuchet MS" panose="020B0603020202020204" pitchFamily="34" charset="0"/>
              </a:rPr>
              <a:t>CellProfiler</a:t>
            </a:r>
            <a:r>
              <a:rPr lang="en-GB" dirty="0">
                <a:latin typeface="Trebuchet MS" panose="020B0603020202020204" pitchFamily="34" charset="0"/>
              </a:rPr>
              <a:t> Interface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6081" y="0"/>
            <a:ext cx="2505919" cy="62312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b="5774"/>
          <a:stretch/>
        </p:blipFill>
        <p:spPr>
          <a:xfrm>
            <a:off x="466165" y="877455"/>
            <a:ext cx="11170023" cy="5920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952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/>
          <p:cNvSpPr/>
          <p:nvPr/>
        </p:nvSpPr>
        <p:spPr>
          <a:xfrm>
            <a:off x="11556732" y="6222732"/>
            <a:ext cx="1270535" cy="1270535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1" y="0"/>
            <a:ext cx="7610765" cy="877455"/>
          </a:xfrm>
        </p:spPr>
        <p:txBody>
          <a:bodyPr>
            <a:normAutofit fontScale="90000"/>
          </a:bodyPr>
          <a:lstStyle/>
          <a:p>
            <a:pPr algn="l"/>
            <a:r>
              <a:rPr lang="en-GB" dirty="0" err="1">
                <a:latin typeface="Trebuchet MS" panose="020B0603020202020204" pitchFamily="34" charset="0"/>
              </a:rPr>
              <a:t>CellProfiler</a:t>
            </a:r>
            <a:r>
              <a:rPr lang="en-GB" dirty="0">
                <a:latin typeface="Trebuchet MS" panose="020B0603020202020204" pitchFamily="34" charset="0"/>
              </a:rPr>
              <a:t> Interface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6081" y="0"/>
            <a:ext cx="2505919" cy="62312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b="5774"/>
          <a:stretch/>
        </p:blipFill>
        <p:spPr>
          <a:xfrm>
            <a:off x="510989" y="877455"/>
            <a:ext cx="11170023" cy="592038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89915" y="1209963"/>
            <a:ext cx="2683435" cy="812801"/>
          </a:xfrm>
          <a:prstGeom prst="rect">
            <a:avLst/>
          </a:prstGeom>
          <a:noFill/>
          <a:ln w="76200"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165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/>
          <p:cNvSpPr/>
          <p:nvPr/>
        </p:nvSpPr>
        <p:spPr>
          <a:xfrm>
            <a:off x="11556732" y="6222732"/>
            <a:ext cx="1270535" cy="1270535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1" y="0"/>
            <a:ext cx="7610765" cy="877455"/>
          </a:xfrm>
        </p:spPr>
        <p:txBody>
          <a:bodyPr>
            <a:normAutofit fontScale="90000"/>
          </a:bodyPr>
          <a:lstStyle/>
          <a:p>
            <a:pPr algn="l"/>
            <a:r>
              <a:rPr lang="en-GB" dirty="0" err="1">
                <a:latin typeface="Trebuchet MS" panose="020B0603020202020204" pitchFamily="34" charset="0"/>
              </a:rPr>
              <a:t>CellProfiler</a:t>
            </a:r>
            <a:r>
              <a:rPr lang="en-GB" dirty="0">
                <a:latin typeface="Trebuchet MS" panose="020B0603020202020204" pitchFamily="34" charset="0"/>
              </a:rPr>
              <a:t> Interface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6081" y="0"/>
            <a:ext cx="2505919" cy="62312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b="5873"/>
          <a:stretch/>
        </p:blipFill>
        <p:spPr>
          <a:xfrm>
            <a:off x="510600" y="877455"/>
            <a:ext cx="11170800" cy="591454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89915" y="1209963"/>
            <a:ext cx="2683435" cy="812801"/>
          </a:xfrm>
          <a:prstGeom prst="rect">
            <a:avLst/>
          </a:prstGeom>
          <a:noFill/>
          <a:ln w="76200"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263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/>
          <p:cNvSpPr/>
          <p:nvPr/>
        </p:nvSpPr>
        <p:spPr>
          <a:xfrm>
            <a:off x="11556732" y="6222732"/>
            <a:ext cx="1270535" cy="1270535"/>
          </a:xfrm>
          <a:prstGeom prst="ellipse">
            <a:avLst/>
          </a:prstGeom>
          <a:solidFill>
            <a:srgbClr val="FF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1" y="0"/>
            <a:ext cx="7610765" cy="877455"/>
          </a:xfrm>
        </p:spPr>
        <p:txBody>
          <a:bodyPr>
            <a:normAutofit fontScale="90000"/>
          </a:bodyPr>
          <a:lstStyle/>
          <a:p>
            <a:pPr algn="l"/>
            <a:r>
              <a:rPr lang="en-GB" dirty="0" err="1">
                <a:latin typeface="Trebuchet MS" panose="020B0603020202020204" pitchFamily="34" charset="0"/>
              </a:rPr>
              <a:t>CellProfiler</a:t>
            </a:r>
            <a:r>
              <a:rPr lang="en-GB" dirty="0">
                <a:latin typeface="Trebuchet MS" panose="020B0603020202020204" pitchFamily="34" charset="0"/>
              </a:rPr>
              <a:t> Interface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6081" y="0"/>
            <a:ext cx="2505919" cy="62312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b="5873"/>
          <a:stretch/>
        </p:blipFill>
        <p:spPr>
          <a:xfrm>
            <a:off x="510600" y="877455"/>
            <a:ext cx="11170800" cy="591454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89915" y="6234545"/>
            <a:ext cx="2683435" cy="294777"/>
          </a:xfrm>
          <a:prstGeom prst="rect">
            <a:avLst/>
          </a:prstGeom>
          <a:noFill/>
          <a:ln w="76200"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4816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1" y="0"/>
            <a:ext cx="7610765" cy="877455"/>
          </a:xfrm>
        </p:spPr>
        <p:txBody>
          <a:bodyPr>
            <a:normAutofit fontScale="90000"/>
          </a:bodyPr>
          <a:lstStyle/>
          <a:p>
            <a:pPr algn="l"/>
            <a:r>
              <a:rPr lang="en-GB" dirty="0" err="1">
                <a:latin typeface="Trebuchet MS" panose="020B0603020202020204" pitchFamily="34" charset="0"/>
              </a:rPr>
              <a:t>CellProfiler</a:t>
            </a:r>
            <a:r>
              <a:rPr lang="en-GB" dirty="0">
                <a:latin typeface="Trebuchet MS" panose="020B0603020202020204" pitchFamily="34" charset="0"/>
              </a:rPr>
              <a:t> Interface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6081" y="0"/>
            <a:ext cx="2505919" cy="62312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26491" t="10740" r="47281" b="17525"/>
          <a:stretch/>
        </p:blipFill>
        <p:spPr>
          <a:xfrm>
            <a:off x="4355432" y="1157500"/>
            <a:ext cx="3481136" cy="5355594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11556732" y="6222732"/>
            <a:ext cx="1270535" cy="1270535"/>
          </a:xfrm>
          <a:prstGeom prst="ellipse">
            <a:avLst/>
          </a:prstGeom>
          <a:solidFill>
            <a:srgbClr val="FF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6424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/>
          <p:cNvSpPr/>
          <p:nvPr/>
        </p:nvSpPr>
        <p:spPr>
          <a:xfrm>
            <a:off x="11556732" y="6222732"/>
            <a:ext cx="1270535" cy="1270535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1" y="0"/>
            <a:ext cx="7610765" cy="877455"/>
          </a:xfrm>
        </p:spPr>
        <p:txBody>
          <a:bodyPr>
            <a:normAutofit fontScale="90000"/>
          </a:bodyPr>
          <a:lstStyle/>
          <a:p>
            <a:pPr algn="l"/>
            <a:r>
              <a:rPr lang="en-GB" dirty="0" err="1">
                <a:latin typeface="Trebuchet MS" panose="020B0603020202020204" pitchFamily="34" charset="0"/>
              </a:rPr>
              <a:t>CellProfiler</a:t>
            </a:r>
            <a:r>
              <a:rPr lang="en-GB" dirty="0">
                <a:latin typeface="Trebuchet MS" panose="020B0603020202020204" pitchFamily="34" charset="0"/>
              </a:rPr>
              <a:t> Interface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6081" y="0"/>
            <a:ext cx="2505919" cy="62312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b="5873"/>
          <a:stretch/>
        </p:blipFill>
        <p:spPr>
          <a:xfrm>
            <a:off x="510600" y="877455"/>
            <a:ext cx="11170800" cy="591454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89915" y="6491217"/>
            <a:ext cx="2683435" cy="294777"/>
          </a:xfrm>
          <a:prstGeom prst="rect">
            <a:avLst/>
          </a:prstGeom>
          <a:noFill/>
          <a:ln w="76200"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0496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/>
          <p:cNvSpPr/>
          <p:nvPr/>
        </p:nvSpPr>
        <p:spPr>
          <a:xfrm>
            <a:off x="11556732" y="6222732"/>
            <a:ext cx="1270535" cy="1270535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1" y="0"/>
            <a:ext cx="7610765" cy="877455"/>
          </a:xfrm>
        </p:spPr>
        <p:txBody>
          <a:bodyPr>
            <a:normAutofit fontScale="90000"/>
          </a:bodyPr>
          <a:lstStyle/>
          <a:p>
            <a:pPr algn="l"/>
            <a:r>
              <a:rPr lang="en-GB" dirty="0" err="1">
                <a:latin typeface="Trebuchet MS" panose="020B0603020202020204" pitchFamily="34" charset="0"/>
              </a:rPr>
              <a:t>CellProfiler</a:t>
            </a:r>
            <a:r>
              <a:rPr lang="en-GB" dirty="0">
                <a:latin typeface="Trebuchet MS" panose="020B0603020202020204" pitchFamily="34" charset="0"/>
              </a:rPr>
              <a:t> Interface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6081" y="0"/>
            <a:ext cx="2505919" cy="62312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b="5873"/>
          <a:stretch/>
        </p:blipFill>
        <p:spPr>
          <a:xfrm>
            <a:off x="510600" y="877455"/>
            <a:ext cx="11170800" cy="591454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1053011" y="2336312"/>
            <a:ext cx="628389" cy="1513793"/>
          </a:xfrm>
          <a:prstGeom prst="rect">
            <a:avLst/>
          </a:prstGeom>
          <a:noFill/>
          <a:ln w="76200"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7876017" y="2215753"/>
            <a:ext cx="7610765" cy="87745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4000" b="1" dirty="0">
                <a:latin typeface="Trebuchet MS" panose="020B0603020202020204" pitchFamily="34" charset="0"/>
              </a:rPr>
              <a:t>Help buttons</a:t>
            </a:r>
          </a:p>
        </p:txBody>
      </p:sp>
    </p:spTree>
    <p:extLst>
      <p:ext uri="{BB962C8B-B14F-4D97-AF65-F5344CB8AC3E}">
        <p14:creationId xmlns:p14="http://schemas.microsoft.com/office/powerpoint/2010/main" val="768996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1" y="0"/>
            <a:ext cx="7610765" cy="877455"/>
          </a:xfrm>
        </p:spPr>
        <p:txBody>
          <a:bodyPr>
            <a:normAutofit fontScale="90000"/>
          </a:bodyPr>
          <a:lstStyle/>
          <a:p>
            <a:pPr algn="l"/>
            <a:r>
              <a:rPr lang="en-GB" dirty="0">
                <a:latin typeface="Trebuchet MS" panose="020B0603020202020204" pitchFamily="34" charset="0"/>
              </a:rPr>
              <a:t>Importing Images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6081" y="0"/>
            <a:ext cx="2505919" cy="623127"/>
          </a:xfrm>
          <a:prstGeom prst="rect">
            <a:avLst/>
          </a:prstGeom>
        </p:spPr>
      </p:pic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628073" y="1016000"/>
            <a:ext cx="10945091" cy="5841999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endParaRPr lang="en-GB" dirty="0">
              <a:latin typeface="Trebuchet MS" panose="020B06030202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dirty="0">
                <a:latin typeface="Trebuchet MS" panose="020B0603020202020204" pitchFamily="34" charset="0"/>
              </a:rPr>
              <a:t>U20S osteosarcoma cell line.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dirty="0">
                <a:latin typeface="Trebuchet MS" panose="020B0603020202020204" pitchFamily="34" charset="0"/>
              </a:rPr>
              <a:t>FOXO1A labelled with GFP (channel 1).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dirty="0">
                <a:latin typeface="Trebuchet MS" panose="020B0603020202020204" pitchFamily="34" charset="0"/>
              </a:rPr>
              <a:t>DNA stained to mark nuclei (channel 2).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dirty="0">
                <a:latin typeface="Trebuchet MS" panose="020B0603020202020204" pitchFamily="34" charset="0"/>
              </a:rPr>
              <a:t>Normally localised to the cytoplasm (continuous nuclear export).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dirty="0">
                <a:latin typeface="Trebuchet MS" panose="020B0603020202020204" pitchFamily="34" charset="0"/>
              </a:rPr>
              <a:t>Upon inhibition of nuclear export, FOXO1A accumulates in the nucleus.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dirty="0">
                <a:latin typeface="Trebuchet MS" panose="020B0603020202020204" pitchFamily="34" charset="0"/>
              </a:rPr>
              <a:t>Positive control: 150nM </a:t>
            </a:r>
            <a:r>
              <a:rPr lang="en-GB" dirty="0" err="1">
                <a:latin typeface="Trebuchet MS" panose="020B0603020202020204" pitchFamily="34" charset="0"/>
              </a:rPr>
              <a:t>Wortmannin</a:t>
            </a:r>
            <a:r>
              <a:rPr lang="en-GB" dirty="0">
                <a:latin typeface="Trebuchet MS" panose="020B0603020202020204" pitchFamily="34" charset="0"/>
              </a:rPr>
              <a:t> treatment.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dirty="0">
                <a:latin typeface="Trebuchet MS" panose="020B0603020202020204" pitchFamily="34" charset="0"/>
              </a:rPr>
              <a:t>Can we identify the difference in nuclear localisation in control and treated cells</a:t>
            </a:r>
            <a:r>
              <a:rPr lang="en-GB" dirty="0" smtClean="0">
                <a:latin typeface="Trebuchet MS" panose="020B0603020202020204" pitchFamily="34" charset="0"/>
              </a:rPr>
              <a:t>?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GB" dirty="0">
              <a:latin typeface="Trebuchet MS" panose="020B06030202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dirty="0" smtClean="0">
                <a:latin typeface="Trebuchet MS" panose="020B0603020202020204" pitchFamily="34" charset="0"/>
              </a:rPr>
              <a:t>Full </a:t>
            </a:r>
            <a:r>
              <a:rPr lang="en-GB" dirty="0">
                <a:latin typeface="Trebuchet MS" panose="020B0603020202020204" pitchFamily="34" charset="0"/>
              </a:rPr>
              <a:t>tutorial available here: </a:t>
            </a:r>
            <a:r>
              <a:rPr lang="en-GB" dirty="0">
                <a:latin typeface="Trebuchet MS" panose="020B0603020202020204" pitchFamily="34" charset="0"/>
                <a:hlinkClick r:id="rId3"/>
              </a:rPr>
              <a:t>https://tutorials.cellprofiler.org/#</a:t>
            </a:r>
            <a:r>
              <a:rPr lang="en-GB" dirty="0" smtClean="0">
                <a:latin typeface="Trebuchet MS" panose="020B0603020202020204" pitchFamily="34" charset="0"/>
                <a:hlinkClick r:id="rId3"/>
              </a:rPr>
              <a:t>translocation</a:t>
            </a:r>
            <a:endParaRPr lang="en-GB" dirty="0" smtClean="0">
              <a:latin typeface="Trebuchet MS" panose="020B0603020202020204" pitchFamily="34" charset="0"/>
            </a:endParaRPr>
          </a:p>
          <a:p>
            <a:pPr algn="l"/>
            <a:endParaRPr lang="en-GB" dirty="0">
              <a:latin typeface="Trebuchet MS" panose="020B0603020202020204" pitchFamily="34" charset="0"/>
            </a:endParaRPr>
          </a:p>
          <a:p>
            <a:pPr algn="l"/>
            <a:endParaRPr lang="en-GB" sz="2000" dirty="0"/>
          </a:p>
          <a:p>
            <a:pPr algn="l"/>
            <a:endParaRPr lang="en-GB" sz="2000" dirty="0"/>
          </a:p>
          <a:p>
            <a:pPr algn="l"/>
            <a:endParaRPr lang="en-GB" b="1" dirty="0">
              <a:latin typeface="Trebuchet MS" panose="020B06030202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GB" b="1" dirty="0">
              <a:latin typeface="Trebuchet MS" panose="020B06030202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GB" dirty="0">
              <a:latin typeface="Trebuchet MS" panose="020B0603020202020204" pitchFamily="34" charset="0"/>
            </a:endParaRPr>
          </a:p>
          <a:p>
            <a:pPr algn="l"/>
            <a:endParaRPr lang="en-GB" dirty="0">
              <a:latin typeface="Trebuchet MS" panose="020B0603020202020204" pitchFamily="34" charset="0"/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en-GB" dirty="0">
              <a:latin typeface="Trebuchet MS" panose="020B0603020202020204" pitchFamily="34" charset="0"/>
            </a:endParaRPr>
          </a:p>
          <a:p>
            <a:pPr algn="l"/>
            <a:endParaRPr lang="en-GB" dirty="0">
              <a:latin typeface="Trebuchet MS" panose="020B0603020202020204" pitchFamily="34" charset="0"/>
            </a:endParaRPr>
          </a:p>
        </p:txBody>
      </p:sp>
      <p:sp>
        <p:nvSpPr>
          <p:cNvPr id="5" name="Oval 4"/>
          <p:cNvSpPr/>
          <p:nvPr/>
        </p:nvSpPr>
        <p:spPr>
          <a:xfrm>
            <a:off x="11556732" y="6222732"/>
            <a:ext cx="1270535" cy="1270535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7140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1" y="0"/>
            <a:ext cx="7610765" cy="877455"/>
          </a:xfrm>
        </p:spPr>
        <p:txBody>
          <a:bodyPr>
            <a:normAutofit fontScale="90000"/>
          </a:bodyPr>
          <a:lstStyle/>
          <a:p>
            <a:pPr algn="l"/>
            <a:r>
              <a:rPr lang="en-GB" dirty="0">
                <a:latin typeface="Trebuchet MS" panose="020B0603020202020204" pitchFamily="34" charset="0"/>
              </a:rPr>
              <a:t>Importing Images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6081" y="0"/>
            <a:ext cx="2505919" cy="62312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t="1" b="54986"/>
          <a:stretch/>
        </p:blipFill>
        <p:spPr>
          <a:xfrm>
            <a:off x="510989" y="2321248"/>
            <a:ext cx="11170023" cy="282827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516483" y="4062239"/>
            <a:ext cx="5750464" cy="812801"/>
          </a:xfrm>
          <a:prstGeom prst="rect">
            <a:avLst/>
          </a:prstGeom>
          <a:noFill/>
          <a:ln w="76200"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628073" y="1016001"/>
            <a:ext cx="10945091" cy="812800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dirty="0">
                <a:latin typeface="Trebuchet MS" panose="020B0603020202020204" pitchFamily="34" charset="0"/>
              </a:rPr>
              <a:t>On the ‘Images’ tab, drag the entire ‘CPW-Intro’ folder into the ‘Drop files and folders here’ box.</a:t>
            </a:r>
          </a:p>
          <a:p>
            <a:pPr algn="l"/>
            <a:endParaRPr lang="en-GB" sz="2000" dirty="0"/>
          </a:p>
          <a:p>
            <a:pPr algn="l"/>
            <a:endParaRPr lang="en-GB" sz="2000" dirty="0"/>
          </a:p>
          <a:p>
            <a:pPr algn="l"/>
            <a:endParaRPr lang="en-GB" b="1" dirty="0">
              <a:latin typeface="Trebuchet MS" panose="020B06030202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GB" b="1" dirty="0">
              <a:latin typeface="Trebuchet MS" panose="020B06030202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GB" dirty="0">
              <a:latin typeface="Trebuchet MS" panose="020B0603020202020204" pitchFamily="34" charset="0"/>
            </a:endParaRPr>
          </a:p>
          <a:p>
            <a:pPr algn="l"/>
            <a:endParaRPr lang="en-GB" dirty="0">
              <a:latin typeface="Trebuchet MS" panose="020B0603020202020204" pitchFamily="34" charset="0"/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en-GB" dirty="0">
              <a:latin typeface="Trebuchet MS" panose="020B0603020202020204" pitchFamily="34" charset="0"/>
            </a:endParaRPr>
          </a:p>
          <a:p>
            <a:pPr algn="l"/>
            <a:endParaRPr lang="en-GB" dirty="0">
              <a:latin typeface="Trebuchet MS" panose="020B0603020202020204" pitchFamily="34" charset="0"/>
            </a:endParaRPr>
          </a:p>
        </p:txBody>
      </p:sp>
      <p:sp>
        <p:nvSpPr>
          <p:cNvPr id="8" name="Oval 7"/>
          <p:cNvSpPr/>
          <p:nvPr/>
        </p:nvSpPr>
        <p:spPr>
          <a:xfrm>
            <a:off x="11556732" y="6222732"/>
            <a:ext cx="1270535" cy="1270535"/>
          </a:xfrm>
          <a:prstGeom prst="ellipse">
            <a:avLst/>
          </a:prstGeom>
          <a:solidFill>
            <a:srgbClr val="FF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8267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3158836" cy="1057419"/>
          </a:xfrm>
        </p:spPr>
        <p:txBody>
          <a:bodyPr/>
          <a:lstStyle/>
          <a:p>
            <a:pPr algn="l"/>
            <a:r>
              <a:rPr lang="en-GB" dirty="0">
                <a:latin typeface="Trebuchet MS" panose="020B0603020202020204" pitchFamily="34" charset="0"/>
              </a:rPr>
              <a:t>Outline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1219058"/>
            <a:ext cx="9419924" cy="5638941"/>
          </a:xfrm>
        </p:spPr>
        <p:txBody>
          <a:bodyPr>
            <a:normAutofit/>
          </a:bodyPr>
          <a:lstStyle/>
          <a:p>
            <a:pPr algn="l"/>
            <a:r>
              <a:rPr lang="en-GB" dirty="0">
                <a:latin typeface="Trebuchet MS" panose="020B0603020202020204" pitchFamily="34" charset="0"/>
              </a:rPr>
              <a:t>9:30 – ~10:30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GB" dirty="0">
                <a:latin typeface="Trebuchet MS" panose="020B0603020202020204" pitchFamily="34" charset="0"/>
              </a:rPr>
              <a:t>Introduction – What is </a:t>
            </a:r>
            <a:r>
              <a:rPr lang="en-GB" dirty="0" err="1">
                <a:latin typeface="Trebuchet MS" panose="020B0603020202020204" pitchFamily="34" charset="0"/>
              </a:rPr>
              <a:t>CellProfiler</a:t>
            </a:r>
            <a:r>
              <a:rPr lang="en-GB" dirty="0">
                <a:latin typeface="Trebuchet MS" panose="020B0603020202020204" pitchFamily="34" charset="0"/>
              </a:rPr>
              <a:t>?  Why use it?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GB" dirty="0" err="1">
                <a:latin typeface="Trebuchet MS" panose="020B0603020202020204" pitchFamily="34" charset="0"/>
              </a:rPr>
              <a:t>CellProfiler</a:t>
            </a:r>
            <a:r>
              <a:rPr lang="en-GB" dirty="0">
                <a:latin typeface="Trebuchet MS" panose="020B0603020202020204" pitchFamily="34" charset="0"/>
              </a:rPr>
              <a:t> interface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GB" dirty="0">
                <a:latin typeface="Trebuchet MS" panose="020B0603020202020204" pitchFamily="34" charset="0"/>
              </a:rPr>
              <a:t>Importing images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GB" dirty="0">
                <a:latin typeface="Trebuchet MS" panose="020B0603020202020204" pitchFamily="34" charset="0"/>
              </a:rPr>
              <a:t>Creating pipelines and testing</a:t>
            </a:r>
          </a:p>
          <a:p>
            <a:pPr algn="l"/>
            <a:r>
              <a:rPr lang="en-GB" dirty="0">
                <a:latin typeface="Trebuchet MS" panose="020B0603020202020204" pitchFamily="34" charset="0"/>
              </a:rPr>
              <a:t>~10:30 – 11:00	BREAK</a:t>
            </a:r>
          </a:p>
          <a:p>
            <a:pPr algn="l"/>
            <a:r>
              <a:rPr lang="en-GB" dirty="0">
                <a:latin typeface="Trebuchet MS" panose="020B0603020202020204" pitchFamily="34" charset="0"/>
              </a:rPr>
              <a:t>11:00 – 12:00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GB" dirty="0">
                <a:latin typeface="Trebuchet MS" panose="020B0603020202020204" pitchFamily="34" charset="0"/>
              </a:rPr>
              <a:t>Segmentation of primary, secondary and tertiary objects – a live example</a:t>
            </a:r>
          </a:p>
          <a:p>
            <a:pPr algn="l"/>
            <a:r>
              <a:rPr lang="en-GB" dirty="0">
                <a:latin typeface="Trebuchet MS" panose="020B0603020202020204" pitchFamily="34" charset="0"/>
              </a:rPr>
              <a:t>12:00 – 13:00		LUNCH</a:t>
            </a:r>
          </a:p>
          <a:p>
            <a:pPr algn="l"/>
            <a:r>
              <a:rPr lang="en-GB" dirty="0">
                <a:latin typeface="Trebuchet MS" panose="020B0603020202020204" pitchFamily="34" charset="0"/>
              </a:rPr>
              <a:t>13:00 - ~14:30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GB" dirty="0">
                <a:latin typeface="Trebuchet MS" panose="020B0603020202020204" pitchFamily="34" charset="0"/>
              </a:rPr>
              <a:t>Work through examples </a:t>
            </a:r>
          </a:p>
          <a:p>
            <a:pPr algn="l"/>
            <a:r>
              <a:rPr lang="en-GB" dirty="0">
                <a:latin typeface="Trebuchet MS" panose="020B0603020202020204" pitchFamily="34" charset="0"/>
              </a:rPr>
              <a:t>14:50 – ~15:30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GB" dirty="0">
                <a:latin typeface="Trebuchet MS" panose="020B0603020202020204" pitchFamily="34" charset="0"/>
              </a:rPr>
              <a:t>Work through examples</a:t>
            </a:r>
          </a:p>
          <a:p>
            <a:pPr algn="l"/>
            <a:r>
              <a:rPr lang="en-GB" dirty="0">
                <a:latin typeface="Trebuchet MS" panose="020B0603020202020204" pitchFamily="34" charset="0"/>
              </a:rPr>
              <a:t>15:30 – 16:00		Wrap-up, how would you use CP?  CP Analyst?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en-GB" dirty="0">
              <a:latin typeface="Trebuchet MS" panose="020B0603020202020204" pitchFamily="34" charset="0"/>
            </a:endParaRPr>
          </a:p>
          <a:p>
            <a:pPr algn="l"/>
            <a:endParaRPr lang="en-GB" dirty="0">
              <a:latin typeface="Trebuchet MS" panose="020B0603020202020204" pitchFamily="34" charset="0"/>
            </a:endParaRPr>
          </a:p>
        </p:txBody>
      </p:sp>
      <p:sp>
        <p:nvSpPr>
          <p:cNvPr id="5" name="Oval 4"/>
          <p:cNvSpPr/>
          <p:nvPr/>
        </p:nvSpPr>
        <p:spPr>
          <a:xfrm>
            <a:off x="11556732" y="6222732"/>
            <a:ext cx="1270535" cy="1270535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440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/>
          <p:cNvSpPr/>
          <p:nvPr/>
        </p:nvSpPr>
        <p:spPr>
          <a:xfrm>
            <a:off x="11556732" y="6222732"/>
            <a:ext cx="1270535" cy="1270535"/>
          </a:xfrm>
          <a:prstGeom prst="ellipse">
            <a:avLst/>
          </a:prstGeom>
          <a:solidFill>
            <a:srgbClr val="FF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1" y="0"/>
            <a:ext cx="7610765" cy="877455"/>
          </a:xfrm>
        </p:spPr>
        <p:txBody>
          <a:bodyPr>
            <a:normAutofit fontScale="90000"/>
          </a:bodyPr>
          <a:lstStyle/>
          <a:p>
            <a:pPr algn="l"/>
            <a:r>
              <a:rPr lang="en-GB" dirty="0">
                <a:latin typeface="Trebuchet MS" panose="020B0603020202020204" pitchFamily="34" charset="0"/>
              </a:rPr>
              <a:t>Importing Images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6081" y="0"/>
            <a:ext cx="2505919" cy="623127"/>
          </a:xfrm>
          <a:prstGeom prst="rect">
            <a:avLst/>
          </a:prstGeom>
        </p:spPr>
      </p:pic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628073" y="1016001"/>
            <a:ext cx="10945091" cy="812800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dirty="0">
                <a:latin typeface="Trebuchet MS" panose="020B0603020202020204" pitchFamily="34" charset="0"/>
              </a:rPr>
              <a:t>On the ‘Images’ tab, drag the entire ‘CPW-Intro’ folder into the ‘Drop files and folders here’ box.</a:t>
            </a:r>
          </a:p>
          <a:p>
            <a:pPr lvl="1" algn="l"/>
            <a:endParaRPr lang="en-GB" dirty="0">
              <a:latin typeface="Trebuchet MS" panose="020B0603020202020204" pitchFamily="34" charset="0"/>
            </a:endParaRPr>
          </a:p>
          <a:p>
            <a:pPr algn="l"/>
            <a:endParaRPr lang="en-GB" dirty="0">
              <a:latin typeface="Trebuchet MS" panose="020B0603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b="6014"/>
          <a:stretch/>
        </p:blipFill>
        <p:spPr>
          <a:xfrm>
            <a:off x="1407886" y="1828801"/>
            <a:ext cx="9376229" cy="4956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245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1" y="0"/>
            <a:ext cx="7610765" cy="877455"/>
          </a:xfrm>
        </p:spPr>
        <p:txBody>
          <a:bodyPr>
            <a:normAutofit fontScale="90000"/>
          </a:bodyPr>
          <a:lstStyle/>
          <a:p>
            <a:pPr algn="l"/>
            <a:r>
              <a:rPr lang="en-GB" dirty="0">
                <a:latin typeface="Trebuchet MS" panose="020B0603020202020204" pitchFamily="34" charset="0"/>
              </a:rPr>
              <a:t>Importing Images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6081" y="0"/>
            <a:ext cx="2505919" cy="623127"/>
          </a:xfrm>
          <a:prstGeom prst="rect">
            <a:avLst/>
          </a:prstGeom>
        </p:spPr>
      </p:pic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628073" y="1016001"/>
            <a:ext cx="10945091" cy="812800"/>
          </a:xfrm>
        </p:spPr>
        <p:txBody>
          <a:bodyPr>
            <a:no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dirty="0">
                <a:latin typeface="Trebuchet MS" panose="020B0603020202020204" pitchFamily="34" charset="0"/>
              </a:rPr>
              <a:t>Go to ‘Names and Types’.  </a:t>
            </a:r>
            <a:r>
              <a:rPr lang="en-GB" dirty="0" smtClean="0">
                <a:latin typeface="Trebuchet MS" panose="020B0603020202020204" pitchFamily="34" charset="0"/>
              </a:rPr>
              <a:t>Your </a:t>
            </a:r>
            <a:r>
              <a:rPr lang="en-GB" dirty="0">
                <a:latin typeface="Trebuchet MS" panose="020B0603020202020204" pitchFamily="34" charset="0"/>
              </a:rPr>
              <a:t>images are in pairs where ‘_w1’ = GFP and ‘_w2’ = DNA.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GB" dirty="0">
              <a:latin typeface="Trebuchet MS" panose="020B06030202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GB" dirty="0">
              <a:latin typeface="Trebuchet MS" panose="020B06030202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GB" dirty="0">
              <a:latin typeface="Trebuchet MS" panose="020B06030202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GB" dirty="0">
              <a:latin typeface="Trebuchet MS" panose="020B06030202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GB" dirty="0">
              <a:latin typeface="Trebuchet MS" panose="020B06030202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GB" dirty="0">
              <a:latin typeface="Trebuchet MS" panose="020B06030202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GB" dirty="0">
              <a:latin typeface="Trebuchet MS" panose="020B06030202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GB" dirty="0">
              <a:latin typeface="Trebuchet MS" panose="020B06030202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GB" dirty="0">
              <a:latin typeface="Trebuchet MS" panose="020B06030202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dirty="0">
                <a:latin typeface="Trebuchet MS" panose="020B0603020202020204" pitchFamily="34" charset="0"/>
              </a:rPr>
              <a:t>We are going to tell the software to assign the images with the appropriate names using the ‘Images matching rules’ function.</a:t>
            </a:r>
          </a:p>
          <a:p>
            <a:pPr lvl="1" algn="l"/>
            <a:endParaRPr lang="en-GB" sz="2400" dirty="0">
              <a:latin typeface="Trebuchet MS" panose="020B0603020202020204" pitchFamily="34" charset="0"/>
            </a:endParaRPr>
          </a:p>
          <a:p>
            <a:pPr algn="l"/>
            <a:endParaRPr lang="en-GB" dirty="0">
              <a:latin typeface="Trebuchet MS" panose="020B0603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b="34522"/>
          <a:stretch/>
        </p:blipFill>
        <p:spPr>
          <a:xfrm>
            <a:off x="651525" y="1828800"/>
            <a:ext cx="10888951" cy="4010525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11556732" y="6222732"/>
            <a:ext cx="1270535" cy="1270535"/>
          </a:xfrm>
          <a:prstGeom prst="ellipse">
            <a:avLst/>
          </a:prstGeom>
          <a:solidFill>
            <a:srgbClr val="FF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8271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1" y="0"/>
            <a:ext cx="7610765" cy="877455"/>
          </a:xfrm>
        </p:spPr>
        <p:txBody>
          <a:bodyPr>
            <a:normAutofit fontScale="90000"/>
          </a:bodyPr>
          <a:lstStyle/>
          <a:p>
            <a:pPr algn="l"/>
            <a:r>
              <a:rPr lang="en-GB" dirty="0">
                <a:latin typeface="Trebuchet MS" panose="020B0603020202020204" pitchFamily="34" charset="0"/>
              </a:rPr>
              <a:t>Importing Images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6081" y="0"/>
            <a:ext cx="2505919" cy="623127"/>
          </a:xfrm>
          <a:prstGeom prst="rect">
            <a:avLst/>
          </a:prstGeom>
        </p:spPr>
      </p:pic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628073" y="1016001"/>
            <a:ext cx="10945091" cy="812800"/>
          </a:xfrm>
        </p:spPr>
        <p:txBody>
          <a:bodyPr>
            <a:no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dirty="0">
                <a:latin typeface="Trebuchet MS" panose="020B0603020202020204" pitchFamily="34" charset="0"/>
              </a:rPr>
              <a:t>Assign the name ‘DNA’ to files that contain ‘_w2’ in the filename and click update.</a:t>
            </a:r>
            <a:endParaRPr lang="en-GB" sz="2400" dirty="0">
              <a:latin typeface="Trebuchet MS" panose="020B0603020202020204" pitchFamily="34" charset="0"/>
            </a:endParaRPr>
          </a:p>
          <a:p>
            <a:pPr algn="l"/>
            <a:endParaRPr lang="en-GB" dirty="0">
              <a:latin typeface="Trebuchet MS" panose="020B0603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t="23216" b="6920"/>
          <a:stretch/>
        </p:blipFill>
        <p:spPr>
          <a:xfrm>
            <a:off x="766618" y="2221675"/>
            <a:ext cx="10658764" cy="418870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203032" y="3042164"/>
            <a:ext cx="4937981" cy="583352"/>
          </a:xfrm>
          <a:prstGeom prst="rect">
            <a:avLst/>
          </a:prstGeom>
          <a:noFill/>
          <a:ln w="76200"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3232485" y="4726273"/>
            <a:ext cx="1965158" cy="535538"/>
          </a:xfrm>
          <a:prstGeom prst="rect">
            <a:avLst/>
          </a:prstGeom>
          <a:noFill/>
          <a:ln w="76200"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Oval 9"/>
          <p:cNvSpPr/>
          <p:nvPr/>
        </p:nvSpPr>
        <p:spPr>
          <a:xfrm>
            <a:off x="11556732" y="6222732"/>
            <a:ext cx="1270535" cy="1270535"/>
          </a:xfrm>
          <a:prstGeom prst="ellipse">
            <a:avLst/>
          </a:prstGeom>
          <a:solidFill>
            <a:srgbClr val="FF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3657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b="5873"/>
          <a:stretch/>
        </p:blipFill>
        <p:spPr>
          <a:xfrm>
            <a:off x="1344767" y="1799774"/>
            <a:ext cx="9502466" cy="503121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1" y="0"/>
            <a:ext cx="7610765" cy="877455"/>
          </a:xfrm>
        </p:spPr>
        <p:txBody>
          <a:bodyPr>
            <a:normAutofit fontScale="90000"/>
          </a:bodyPr>
          <a:lstStyle/>
          <a:p>
            <a:pPr algn="l"/>
            <a:r>
              <a:rPr lang="en-GB" dirty="0">
                <a:latin typeface="Trebuchet MS" panose="020B0603020202020204" pitchFamily="34" charset="0"/>
              </a:rPr>
              <a:t>Importing Images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6081" y="0"/>
            <a:ext cx="2505919" cy="623127"/>
          </a:xfrm>
          <a:prstGeom prst="rect">
            <a:avLst/>
          </a:prstGeom>
        </p:spPr>
      </p:pic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628073" y="1016001"/>
            <a:ext cx="10945091" cy="812800"/>
          </a:xfrm>
        </p:spPr>
        <p:txBody>
          <a:bodyPr>
            <a:no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b="1" dirty="0">
                <a:latin typeface="Trebuchet MS" panose="020B0603020202020204" pitchFamily="34" charset="0"/>
              </a:rPr>
              <a:t>Add another image </a:t>
            </a:r>
            <a:r>
              <a:rPr lang="en-GB" dirty="0">
                <a:latin typeface="Trebuchet MS" panose="020B0603020202020204" pitchFamily="34" charset="0"/>
              </a:rPr>
              <a:t>and repeat for ‘</a:t>
            </a:r>
            <a:r>
              <a:rPr lang="en-GB" dirty="0" smtClean="0">
                <a:latin typeface="Trebuchet MS" panose="020B0603020202020204" pitchFamily="34" charset="0"/>
              </a:rPr>
              <a:t>FOXO1A_GFP</a:t>
            </a:r>
            <a:r>
              <a:rPr lang="en-GB" dirty="0">
                <a:latin typeface="Trebuchet MS" panose="020B0603020202020204" pitchFamily="34" charset="0"/>
              </a:rPr>
              <a:t>’ and ‘_w1’.  Click update and check all images in the folder are recognised. </a:t>
            </a:r>
            <a:endParaRPr lang="en-GB" sz="2400" dirty="0">
              <a:latin typeface="Trebuchet MS" panose="020B0603020202020204" pitchFamily="34" charset="0"/>
            </a:endParaRPr>
          </a:p>
          <a:p>
            <a:pPr algn="l"/>
            <a:endParaRPr lang="en-GB" dirty="0">
              <a:latin typeface="Trebuchet MS" panose="020B0603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543777" y="3200300"/>
            <a:ext cx="6982137" cy="1115082"/>
          </a:xfrm>
          <a:prstGeom prst="rect">
            <a:avLst/>
          </a:prstGeom>
          <a:noFill/>
          <a:ln w="76200"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3543777" y="4849976"/>
            <a:ext cx="3056021" cy="2008024"/>
          </a:xfrm>
          <a:prstGeom prst="rect">
            <a:avLst/>
          </a:prstGeom>
          <a:noFill/>
          <a:ln w="76200"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Oval 9"/>
          <p:cNvSpPr/>
          <p:nvPr/>
        </p:nvSpPr>
        <p:spPr>
          <a:xfrm>
            <a:off x="11556732" y="6222732"/>
            <a:ext cx="1270535" cy="1270535"/>
          </a:xfrm>
          <a:prstGeom prst="ellipse">
            <a:avLst/>
          </a:prstGeom>
          <a:solidFill>
            <a:srgbClr val="FF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2288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b="5873"/>
          <a:stretch/>
        </p:blipFill>
        <p:spPr>
          <a:xfrm>
            <a:off x="1182914" y="1523424"/>
            <a:ext cx="9826172" cy="520260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1" y="0"/>
            <a:ext cx="8133348" cy="877455"/>
          </a:xfrm>
        </p:spPr>
        <p:txBody>
          <a:bodyPr>
            <a:normAutofit fontScale="90000"/>
          </a:bodyPr>
          <a:lstStyle/>
          <a:p>
            <a:pPr algn="l"/>
            <a:r>
              <a:rPr lang="en-GB" dirty="0">
                <a:latin typeface="Trebuchet MS" panose="020B0603020202020204" pitchFamily="34" charset="0"/>
              </a:rPr>
              <a:t>Identify Primary Objects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6081" y="0"/>
            <a:ext cx="2505919" cy="623127"/>
          </a:xfrm>
          <a:prstGeom prst="rect">
            <a:avLst/>
          </a:prstGeom>
        </p:spPr>
      </p:pic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628073" y="1016001"/>
            <a:ext cx="11259127" cy="812800"/>
          </a:xfrm>
        </p:spPr>
        <p:txBody>
          <a:bodyPr>
            <a:no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dirty="0">
                <a:latin typeface="Trebuchet MS" panose="020B0603020202020204" pitchFamily="34" charset="0"/>
              </a:rPr>
              <a:t>Add module -&gt; Object Processing -&gt; </a:t>
            </a:r>
            <a:r>
              <a:rPr lang="en-GB" dirty="0" err="1">
                <a:latin typeface="Trebuchet MS" panose="020B0603020202020204" pitchFamily="34" charset="0"/>
              </a:rPr>
              <a:t>IdentifyPrimaryObjects</a:t>
            </a:r>
            <a:r>
              <a:rPr lang="en-GB" dirty="0">
                <a:latin typeface="Trebuchet MS" panose="020B0603020202020204" pitchFamily="34" charset="0"/>
              </a:rPr>
              <a:t> -&gt; Add to pipeline</a:t>
            </a:r>
            <a:endParaRPr lang="en-GB" sz="2400" dirty="0">
              <a:latin typeface="Trebuchet MS" panose="020B0603020202020204" pitchFamily="34" charset="0"/>
            </a:endParaRPr>
          </a:p>
          <a:p>
            <a:pPr algn="l"/>
            <a:endParaRPr lang="en-GB" dirty="0">
              <a:latin typeface="Trebuchet MS" panose="020B0603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347537" y="6144126"/>
            <a:ext cx="1475874" cy="397042"/>
          </a:xfrm>
          <a:prstGeom prst="rect">
            <a:avLst/>
          </a:prstGeom>
          <a:noFill/>
          <a:ln w="76200"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7898065" y="3544502"/>
            <a:ext cx="1681364" cy="374355"/>
          </a:xfrm>
          <a:prstGeom prst="rect">
            <a:avLst/>
          </a:prstGeom>
          <a:noFill/>
          <a:ln w="76200"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Oval 9"/>
          <p:cNvSpPr/>
          <p:nvPr/>
        </p:nvSpPr>
        <p:spPr>
          <a:xfrm>
            <a:off x="11556732" y="6222732"/>
            <a:ext cx="1270535" cy="1270535"/>
          </a:xfrm>
          <a:prstGeom prst="ellipse">
            <a:avLst/>
          </a:prstGeom>
          <a:solidFill>
            <a:srgbClr val="FF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4370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b="6155"/>
          <a:stretch/>
        </p:blipFill>
        <p:spPr>
          <a:xfrm>
            <a:off x="1146629" y="1519873"/>
            <a:ext cx="9898743" cy="52253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1" y="0"/>
            <a:ext cx="8133348" cy="877455"/>
          </a:xfrm>
        </p:spPr>
        <p:txBody>
          <a:bodyPr>
            <a:normAutofit fontScale="90000"/>
          </a:bodyPr>
          <a:lstStyle/>
          <a:p>
            <a:pPr algn="l"/>
            <a:r>
              <a:rPr lang="en-GB" dirty="0">
                <a:latin typeface="Trebuchet MS" panose="020B0603020202020204" pitchFamily="34" charset="0"/>
              </a:rPr>
              <a:t>Identify Primary Objects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6081" y="0"/>
            <a:ext cx="2505919" cy="623127"/>
          </a:xfrm>
          <a:prstGeom prst="rect">
            <a:avLst/>
          </a:prstGeom>
        </p:spPr>
      </p:pic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628073" y="1016001"/>
            <a:ext cx="11259127" cy="812800"/>
          </a:xfrm>
        </p:spPr>
        <p:txBody>
          <a:bodyPr>
            <a:no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dirty="0">
                <a:latin typeface="Trebuchet MS" panose="020B0603020202020204" pitchFamily="34" charset="0"/>
              </a:rPr>
              <a:t>Select the Input image as ‘</a:t>
            </a:r>
            <a:r>
              <a:rPr lang="en-GB" dirty="0" smtClean="0">
                <a:latin typeface="Trebuchet MS" panose="020B0603020202020204" pitchFamily="34" charset="0"/>
              </a:rPr>
              <a:t>DNA’ and name it Nuclei.  Test the basic settings.</a:t>
            </a:r>
            <a:endParaRPr lang="en-GB" dirty="0">
              <a:latin typeface="Trebuchet MS" panose="020B0603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519699" y="3160295"/>
            <a:ext cx="1475874" cy="613419"/>
          </a:xfrm>
          <a:prstGeom prst="rect">
            <a:avLst/>
          </a:prstGeom>
          <a:noFill/>
          <a:ln w="76200"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1146629" y="6424348"/>
            <a:ext cx="1295709" cy="320843"/>
          </a:xfrm>
          <a:prstGeom prst="rect">
            <a:avLst/>
          </a:prstGeom>
          <a:noFill/>
          <a:ln w="76200"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Oval 9"/>
          <p:cNvSpPr/>
          <p:nvPr/>
        </p:nvSpPr>
        <p:spPr>
          <a:xfrm>
            <a:off x="11556732" y="6222732"/>
            <a:ext cx="1270535" cy="1270535"/>
          </a:xfrm>
          <a:prstGeom prst="ellipse">
            <a:avLst/>
          </a:prstGeom>
          <a:solidFill>
            <a:srgbClr val="FF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6843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/>
          <p:cNvSpPr/>
          <p:nvPr/>
        </p:nvSpPr>
        <p:spPr>
          <a:xfrm>
            <a:off x="11556732" y="6222732"/>
            <a:ext cx="1270535" cy="1270535"/>
          </a:xfrm>
          <a:prstGeom prst="ellipse">
            <a:avLst/>
          </a:prstGeom>
          <a:solidFill>
            <a:srgbClr val="FF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9182" b="6140"/>
          <a:stretch/>
        </p:blipFill>
        <p:spPr>
          <a:xfrm>
            <a:off x="566092" y="1498550"/>
            <a:ext cx="11059817" cy="526796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1" y="0"/>
            <a:ext cx="8133348" cy="877455"/>
          </a:xfrm>
        </p:spPr>
        <p:txBody>
          <a:bodyPr>
            <a:normAutofit fontScale="90000"/>
          </a:bodyPr>
          <a:lstStyle/>
          <a:p>
            <a:pPr algn="l"/>
            <a:r>
              <a:rPr lang="en-GB" dirty="0">
                <a:latin typeface="Trebuchet MS" panose="020B0603020202020204" pitchFamily="34" charset="0"/>
              </a:rPr>
              <a:t>Identify Primary Objects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6081" y="0"/>
            <a:ext cx="2505919" cy="623127"/>
          </a:xfrm>
          <a:prstGeom prst="rect">
            <a:avLst/>
          </a:prstGeom>
        </p:spPr>
      </p:pic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628073" y="1016001"/>
            <a:ext cx="11259127" cy="812800"/>
          </a:xfrm>
        </p:spPr>
        <p:txBody>
          <a:bodyPr>
            <a:no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dirty="0" smtClean="0">
                <a:latin typeface="Trebuchet MS" panose="020B0603020202020204" pitchFamily="34" charset="0"/>
              </a:rPr>
              <a:t>In Test Mode,  click </a:t>
            </a:r>
            <a:r>
              <a:rPr lang="en-GB" dirty="0">
                <a:latin typeface="Trebuchet MS" panose="020B0603020202020204" pitchFamily="34" charset="0"/>
              </a:rPr>
              <a:t>‘Step’ and a new window should appear.</a:t>
            </a:r>
            <a:endParaRPr lang="en-GB" sz="2400" dirty="0">
              <a:latin typeface="Trebuchet MS" panose="020B0603020202020204" pitchFamily="34" charset="0"/>
            </a:endParaRPr>
          </a:p>
          <a:p>
            <a:pPr algn="l"/>
            <a:endParaRPr lang="en-GB" dirty="0">
              <a:latin typeface="Trebuchet MS" panose="020B0603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849461" y="6195632"/>
            <a:ext cx="1295709" cy="320843"/>
          </a:xfrm>
          <a:prstGeom prst="rect">
            <a:avLst/>
          </a:prstGeom>
          <a:noFill/>
          <a:ln w="76200"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0709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1" y="0"/>
            <a:ext cx="8133348" cy="877455"/>
          </a:xfrm>
        </p:spPr>
        <p:txBody>
          <a:bodyPr>
            <a:normAutofit fontScale="90000"/>
          </a:bodyPr>
          <a:lstStyle/>
          <a:p>
            <a:pPr algn="l"/>
            <a:r>
              <a:rPr lang="en-GB" dirty="0">
                <a:latin typeface="Trebuchet MS" panose="020B0603020202020204" pitchFamily="34" charset="0"/>
              </a:rPr>
              <a:t>Identify Primary Objects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6081" y="0"/>
            <a:ext cx="2505919" cy="623127"/>
          </a:xfrm>
          <a:prstGeom prst="rect">
            <a:avLst/>
          </a:prstGeom>
        </p:spPr>
      </p:pic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628073" y="1016001"/>
            <a:ext cx="11259127" cy="812800"/>
          </a:xfrm>
        </p:spPr>
        <p:txBody>
          <a:bodyPr>
            <a:no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dirty="0">
                <a:latin typeface="Trebuchet MS" panose="020B0603020202020204" pitchFamily="34" charset="0"/>
              </a:rPr>
              <a:t>Use the zoom and home buttons to check the segmentation.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sz="2400" dirty="0">
                <a:latin typeface="Trebuchet MS" panose="020B0603020202020204" pitchFamily="34" charset="0"/>
              </a:rPr>
              <a:t>Green objects are accepted, pink and orange objects are rejected.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dirty="0">
                <a:latin typeface="Trebuchet MS" panose="020B0603020202020204" pitchFamily="34" charset="0"/>
              </a:rPr>
              <a:t>Note the number of accepted objects is </a:t>
            </a:r>
            <a:r>
              <a:rPr lang="en-GB" b="1" dirty="0">
                <a:latin typeface="Trebuchet MS" panose="020B0603020202020204" pitchFamily="34" charset="0"/>
              </a:rPr>
              <a:t>307</a:t>
            </a:r>
            <a:r>
              <a:rPr lang="en-GB" dirty="0">
                <a:latin typeface="Trebuchet MS" panose="020B0603020202020204" pitchFamily="34" charset="0"/>
              </a:rPr>
              <a:t>.</a:t>
            </a:r>
            <a:endParaRPr lang="en-GB" sz="2400" dirty="0">
              <a:latin typeface="Trebuchet MS" panose="020B0603020202020204" pitchFamily="34" charset="0"/>
            </a:endParaRPr>
          </a:p>
          <a:p>
            <a:pPr algn="l"/>
            <a:endParaRPr lang="en-GB" dirty="0">
              <a:latin typeface="Trebuchet MS" panose="020B0603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b="8324"/>
          <a:stretch/>
        </p:blipFill>
        <p:spPr>
          <a:xfrm>
            <a:off x="2071254" y="2394982"/>
            <a:ext cx="8372764" cy="4317665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8390372" y="5035076"/>
            <a:ext cx="1295709" cy="320843"/>
          </a:xfrm>
          <a:prstGeom prst="rect">
            <a:avLst/>
          </a:prstGeom>
          <a:noFill/>
          <a:ln w="76200"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Oval 7"/>
          <p:cNvSpPr/>
          <p:nvPr/>
        </p:nvSpPr>
        <p:spPr>
          <a:xfrm>
            <a:off x="11556732" y="6222732"/>
            <a:ext cx="1270535" cy="1270535"/>
          </a:xfrm>
          <a:prstGeom prst="ellipse">
            <a:avLst/>
          </a:prstGeom>
          <a:solidFill>
            <a:srgbClr val="FF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7022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b="8012"/>
          <a:stretch/>
        </p:blipFill>
        <p:spPr>
          <a:xfrm>
            <a:off x="930443" y="1468558"/>
            <a:ext cx="10331115" cy="53456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1" y="0"/>
            <a:ext cx="8133348" cy="877455"/>
          </a:xfrm>
        </p:spPr>
        <p:txBody>
          <a:bodyPr>
            <a:normAutofit fontScale="90000"/>
          </a:bodyPr>
          <a:lstStyle/>
          <a:p>
            <a:pPr algn="l"/>
            <a:r>
              <a:rPr lang="en-GB" dirty="0">
                <a:latin typeface="Trebuchet MS" panose="020B0603020202020204" pitchFamily="34" charset="0"/>
              </a:rPr>
              <a:t>Identify Primary Objects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6081" y="0"/>
            <a:ext cx="2505919" cy="623127"/>
          </a:xfrm>
          <a:prstGeom prst="rect">
            <a:avLst/>
          </a:prstGeom>
        </p:spPr>
      </p:pic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628073" y="1016001"/>
            <a:ext cx="11259127" cy="812800"/>
          </a:xfrm>
        </p:spPr>
        <p:txBody>
          <a:bodyPr>
            <a:no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dirty="0">
                <a:latin typeface="Trebuchet MS" panose="020B0603020202020204" pitchFamily="34" charset="0"/>
              </a:rPr>
              <a:t>Usually more advanced segmentation is required.</a:t>
            </a:r>
            <a:endParaRPr lang="en-GB" sz="2400" dirty="0">
              <a:latin typeface="Trebuchet MS" panose="020B0603020202020204" pitchFamily="34" charset="0"/>
            </a:endParaRPr>
          </a:p>
          <a:p>
            <a:pPr algn="l"/>
            <a:endParaRPr lang="en-GB" dirty="0">
              <a:latin typeface="Trebuchet MS" panose="020B0603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197993" y="2888906"/>
            <a:ext cx="2454091" cy="319516"/>
          </a:xfrm>
          <a:prstGeom prst="rect">
            <a:avLst/>
          </a:prstGeom>
          <a:noFill/>
          <a:ln w="76200"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Oval 7"/>
          <p:cNvSpPr/>
          <p:nvPr/>
        </p:nvSpPr>
        <p:spPr>
          <a:xfrm>
            <a:off x="11556732" y="6222732"/>
            <a:ext cx="1270535" cy="1270535"/>
          </a:xfrm>
          <a:prstGeom prst="ellipse">
            <a:avLst/>
          </a:prstGeom>
          <a:solidFill>
            <a:srgbClr val="FF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4714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28333" t="11209" r="22456" b="13158"/>
          <a:stretch/>
        </p:blipFill>
        <p:spPr>
          <a:xfrm>
            <a:off x="3352800" y="1828801"/>
            <a:ext cx="5566775" cy="481263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1" y="0"/>
            <a:ext cx="8133348" cy="877455"/>
          </a:xfrm>
        </p:spPr>
        <p:txBody>
          <a:bodyPr>
            <a:normAutofit fontScale="90000"/>
          </a:bodyPr>
          <a:lstStyle/>
          <a:p>
            <a:pPr algn="l"/>
            <a:r>
              <a:rPr lang="en-GB" dirty="0">
                <a:latin typeface="Trebuchet MS" panose="020B0603020202020204" pitchFamily="34" charset="0"/>
              </a:rPr>
              <a:t>Identify Primary Objects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6081" y="0"/>
            <a:ext cx="2505919" cy="623127"/>
          </a:xfrm>
          <a:prstGeom prst="rect">
            <a:avLst/>
          </a:prstGeom>
        </p:spPr>
      </p:pic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628073" y="1016001"/>
            <a:ext cx="11259127" cy="812800"/>
          </a:xfrm>
        </p:spPr>
        <p:txBody>
          <a:bodyPr>
            <a:no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dirty="0">
                <a:latin typeface="Trebuchet MS" panose="020B0603020202020204" pitchFamily="34" charset="0"/>
              </a:rPr>
              <a:t>Change the </a:t>
            </a:r>
            <a:r>
              <a:rPr lang="en-GB" dirty="0" err="1">
                <a:latin typeface="Trebuchet MS" panose="020B0603020202020204" pitchFamily="34" charset="0"/>
              </a:rPr>
              <a:t>Thresholding</a:t>
            </a:r>
            <a:r>
              <a:rPr lang="en-GB" dirty="0">
                <a:latin typeface="Trebuchet MS" panose="020B0603020202020204" pitchFamily="34" charset="0"/>
              </a:rPr>
              <a:t> Method to ‘Otsu’ and click Step.</a:t>
            </a:r>
            <a:endParaRPr lang="en-GB" sz="2400" dirty="0">
              <a:latin typeface="Trebuchet MS" panose="020B0603020202020204" pitchFamily="34" charset="0"/>
            </a:endParaRPr>
          </a:p>
          <a:p>
            <a:pPr algn="l"/>
            <a:endParaRPr lang="en-GB" dirty="0">
              <a:latin typeface="Trebuchet MS" panose="020B0603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289720" y="4589369"/>
            <a:ext cx="2454091" cy="319516"/>
          </a:xfrm>
          <a:prstGeom prst="rect">
            <a:avLst/>
          </a:prstGeom>
          <a:noFill/>
          <a:ln w="76200"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Oval 7"/>
          <p:cNvSpPr/>
          <p:nvPr/>
        </p:nvSpPr>
        <p:spPr>
          <a:xfrm>
            <a:off x="11556732" y="6222732"/>
            <a:ext cx="1270535" cy="1270535"/>
          </a:xfrm>
          <a:prstGeom prst="ellipse">
            <a:avLst/>
          </a:prstGeom>
          <a:solidFill>
            <a:srgbClr val="FF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4780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1" y="0"/>
            <a:ext cx="4073237" cy="877455"/>
          </a:xfrm>
        </p:spPr>
        <p:txBody>
          <a:bodyPr>
            <a:normAutofit fontScale="90000"/>
          </a:bodyPr>
          <a:lstStyle/>
          <a:p>
            <a:pPr algn="l"/>
            <a:r>
              <a:rPr lang="en-GB" dirty="0">
                <a:latin typeface="Trebuchet MS" panose="020B0603020202020204" pitchFamily="34" charset="0"/>
              </a:rPr>
              <a:t>Introduction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1219058"/>
            <a:ext cx="9144000" cy="5638941"/>
          </a:xfrm>
        </p:spPr>
        <p:txBody>
          <a:bodyPr>
            <a:normAutofit/>
          </a:bodyPr>
          <a:lstStyle/>
          <a:p>
            <a:pPr algn="l"/>
            <a:r>
              <a:rPr lang="en-GB" dirty="0">
                <a:latin typeface="Trebuchet MS" panose="020B0603020202020204" pitchFamily="34" charset="0"/>
              </a:rPr>
              <a:t>Intended Learning Outcomes:</a:t>
            </a:r>
          </a:p>
          <a:p>
            <a:pPr algn="l"/>
            <a:endParaRPr lang="en-GB" dirty="0">
              <a:latin typeface="Trebuchet MS" panose="020B0603020202020204" pitchFamily="34" charset="0"/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GB" dirty="0">
                <a:latin typeface="Trebuchet MS" panose="020B0603020202020204" pitchFamily="34" charset="0"/>
              </a:rPr>
              <a:t>Introduction – What is </a:t>
            </a:r>
            <a:r>
              <a:rPr lang="en-GB" dirty="0" err="1">
                <a:latin typeface="Trebuchet MS" panose="020B0603020202020204" pitchFamily="34" charset="0"/>
              </a:rPr>
              <a:t>CellProfiler</a:t>
            </a:r>
            <a:r>
              <a:rPr lang="en-GB" dirty="0">
                <a:latin typeface="Trebuchet MS" panose="020B0603020202020204" pitchFamily="34" charset="0"/>
              </a:rPr>
              <a:t>?  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GB" dirty="0">
                <a:latin typeface="Trebuchet MS" panose="020B0603020202020204" pitchFamily="34" charset="0"/>
              </a:rPr>
              <a:t>Why use </a:t>
            </a:r>
            <a:r>
              <a:rPr lang="en-GB" dirty="0" err="1">
                <a:latin typeface="Trebuchet MS" panose="020B0603020202020204" pitchFamily="34" charset="0"/>
              </a:rPr>
              <a:t>CellProfiler</a:t>
            </a:r>
            <a:r>
              <a:rPr lang="en-GB" dirty="0">
                <a:latin typeface="Trebuchet MS" panose="020B0603020202020204" pitchFamily="34" charset="0"/>
              </a:rPr>
              <a:t> vs other image analysis software?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GB" dirty="0">
                <a:latin typeface="Trebuchet MS" panose="020B0603020202020204" pitchFamily="34" charset="0"/>
              </a:rPr>
              <a:t>Where to get help with </a:t>
            </a:r>
            <a:r>
              <a:rPr lang="en-GB" dirty="0" err="1">
                <a:latin typeface="Trebuchet MS" panose="020B0603020202020204" pitchFamily="34" charset="0"/>
              </a:rPr>
              <a:t>CellProfiler</a:t>
            </a:r>
            <a:r>
              <a:rPr lang="en-GB" dirty="0">
                <a:latin typeface="Trebuchet MS" panose="020B0603020202020204" pitchFamily="34" charset="0"/>
              </a:rPr>
              <a:t>?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GB" dirty="0" err="1">
                <a:latin typeface="Trebuchet MS" panose="020B0603020202020204" pitchFamily="34" charset="0"/>
              </a:rPr>
              <a:t>CellProfiler</a:t>
            </a:r>
            <a:r>
              <a:rPr lang="en-GB" dirty="0">
                <a:latin typeface="Trebuchet MS" panose="020B0603020202020204" pitchFamily="34" charset="0"/>
              </a:rPr>
              <a:t> interface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GB" dirty="0">
                <a:latin typeface="Trebuchet MS" panose="020B0603020202020204" pitchFamily="34" charset="0"/>
              </a:rPr>
              <a:t>Importing images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GB" dirty="0">
                <a:latin typeface="Trebuchet MS" panose="020B0603020202020204" pitchFamily="34" charset="0"/>
              </a:rPr>
              <a:t>Creating pipelines and testing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en-GB" dirty="0">
              <a:latin typeface="Trebuchet MS" panose="020B0603020202020204" pitchFamily="34" charset="0"/>
            </a:endParaRPr>
          </a:p>
          <a:p>
            <a:pPr algn="l"/>
            <a:endParaRPr lang="en-GB" dirty="0">
              <a:latin typeface="Trebuchet MS" panose="020B0603020202020204" pitchFamily="34" charset="0"/>
            </a:endParaRPr>
          </a:p>
        </p:txBody>
      </p:sp>
      <p:sp>
        <p:nvSpPr>
          <p:cNvPr id="4" name="Oval 3"/>
          <p:cNvSpPr/>
          <p:nvPr/>
        </p:nvSpPr>
        <p:spPr>
          <a:xfrm>
            <a:off x="11556732" y="6222732"/>
            <a:ext cx="1270535" cy="1270535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5038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4394" t="13704" r="26667" b="7104"/>
          <a:stretch/>
        </p:blipFill>
        <p:spPr>
          <a:xfrm>
            <a:off x="2072381" y="1524076"/>
            <a:ext cx="8047239" cy="519975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1" y="0"/>
            <a:ext cx="8133348" cy="877455"/>
          </a:xfrm>
        </p:spPr>
        <p:txBody>
          <a:bodyPr>
            <a:normAutofit fontScale="90000"/>
          </a:bodyPr>
          <a:lstStyle/>
          <a:p>
            <a:pPr algn="l"/>
            <a:r>
              <a:rPr lang="en-GB" dirty="0">
                <a:latin typeface="Trebuchet MS" panose="020B0603020202020204" pitchFamily="34" charset="0"/>
              </a:rPr>
              <a:t>Identify Primary Objects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6081" y="0"/>
            <a:ext cx="2505919" cy="623127"/>
          </a:xfrm>
          <a:prstGeom prst="rect">
            <a:avLst/>
          </a:prstGeom>
        </p:spPr>
      </p:pic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628073" y="1016001"/>
            <a:ext cx="11259127" cy="812800"/>
          </a:xfrm>
        </p:spPr>
        <p:txBody>
          <a:bodyPr>
            <a:no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dirty="0">
                <a:latin typeface="Trebuchet MS" panose="020B0603020202020204" pitchFamily="34" charset="0"/>
              </a:rPr>
              <a:t>Use ‘Three classes</a:t>
            </a:r>
            <a:r>
              <a:rPr lang="en-GB" dirty="0" smtClean="0">
                <a:latin typeface="Trebuchet MS" panose="020B0603020202020204" pitchFamily="34" charset="0"/>
              </a:rPr>
              <a:t>’ </a:t>
            </a:r>
            <a:r>
              <a:rPr lang="en-GB" dirty="0" err="1">
                <a:latin typeface="Trebuchet MS" panose="020B0603020202020204" pitchFamily="34" charset="0"/>
              </a:rPr>
              <a:t>thresholding</a:t>
            </a:r>
            <a:r>
              <a:rPr lang="en-GB" dirty="0">
                <a:latin typeface="Trebuchet MS" panose="020B0603020202020204" pitchFamily="34" charset="0"/>
              </a:rPr>
              <a:t> and click Step.</a:t>
            </a:r>
            <a:endParaRPr lang="en-GB" sz="2400" dirty="0">
              <a:latin typeface="Trebuchet MS" panose="020B0603020202020204" pitchFamily="34" charset="0"/>
            </a:endParaRPr>
          </a:p>
          <a:p>
            <a:pPr algn="l"/>
            <a:endParaRPr lang="en-GB" dirty="0">
              <a:latin typeface="Trebuchet MS" panose="020B0603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8052419" y="3459296"/>
            <a:ext cx="1774627" cy="976778"/>
          </a:xfrm>
          <a:prstGeom prst="rect">
            <a:avLst/>
          </a:prstGeom>
          <a:noFill/>
          <a:ln w="76200"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/>
        </p:nvSpPr>
        <p:spPr>
          <a:xfrm>
            <a:off x="5210067" y="4358955"/>
            <a:ext cx="2454091" cy="319516"/>
          </a:xfrm>
          <a:prstGeom prst="rect">
            <a:avLst/>
          </a:prstGeom>
          <a:noFill/>
          <a:ln w="76200"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Oval 10"/>
          <p:cNvSpPr/>
          <p:nvPr/>
        </p:nvSpPr>
        <p:spPr>
          <a:xfrm>
            <a:off x="11556732" y="6222732"/>
            <a:ext cx="1270535" cy="1270535"/>
          </a:xfrm>
          <a:prstGeom prst="ellipse">
            <a:avLst/>
          </a:prstGeom>
          <a:solidFill>
            <a:srgbClr val="FF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8297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12319" t="11450" r="22790" b="5846"/>
          <a:stretch/>
        </p:blipFill>
        <p:spPr>
          <a:xfrm>
            <a:off x="2491441" y="1482035"/>
            <a:ext cx="7209119" cy="516834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1" y="0"/>
            <a:ext cx="8133348" cy="877455"/>
          </a:xfrm>
        </p:spPr>
        <p:txBody>
          <a:bodyPr>
            <a:normAutofit fontScale="90000"/>
          </a:bodyPr>
          <a:lstStyle/>
          <a:p>
            <a:pPr algn="l"/>
            <a:r>
              <a:rPr lang="en-GB" dirty="0">
                <a:latin typeface="Trebuchet MS" panose="020B0603020202020204" pitchFamily="34" charset="0"/>
              </a:rPr>
              <a:t>Test with Next Image Set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6081" y="0"/>
            <a:ext cx="2505919" cy="623127"/>
          </a:xfrm>
          <a:prstGeom prst="rect">
            <a:avLst/>
          </a:prstGeom>
        </p:spPr>
      </p:pic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628073" y="1016001"/>
            <a:ext cx="11259127" cy="812800"/>
          </a:xfrm>
        </p:spPr>
        <p:txBody>
          <a:bodyPr>
            <a:no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dirty="0">
                <a:latin typeface="Trebuchet MS" panose="020B0603020202020204" pitchFamily="34" charset="0"/>
              </a:rPr>
              <a:t>Click ‘Next Image Set’ and click Step.</a:t>
            </a:r>
            <a:endParaRPr lang="en-GB" sz="2400" dirty="0">
              <a:latin typeface="Trebuchet MS" panose="020B0603020202020204" pitchFamily="34" charset="0"/>
            </a:endParaRPr>
          </a:p>
          <a:p>
            <a:pPr algn="l"/>
            <a:endParaRPr lang="en-GB" dirty="0">
              <a:latin typeface="Trebuchet MS" panose="020B0603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022965" y="4218433"/>
            <a:ext cx="2454091" cy="319516"/>
          </a:xfrm>
          <a:prstGeom prst="rect">
            <a:avLst/>
          </a:prstGeom>
          <a:noFill/>
          <a:ln w="76200"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Oval 7"/>
          <p:cNvSpPr/>
          <p:nvPr/>
        </p:nvSpPr>
        <p:spPr>
          <a:xfrm>
            <a:off x="11556732" y="6222732"/>
            <a:ext cx="1270535" cy="1270535"/>
          </a:xfrm>
          <a:prstGeom prst="ellipse">
            <a:avLst/>
          </a:prstGeom>
          <a:solidFill>
            <a:srgbClr val="FF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715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r="22937" b="5732"/>
          <a:stretch/>
        </p:blipFill>
        <p:spPr>
          <a:xfrm>
            <a:off x="2438390" y="1828801"/>
            <a:ext cx="7106732" cy="488999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1" y="0"/>
            <a:ext cx="9171710" cy="877455"/>
          </a:xfrm>
        </p:spPr>
        <p:txBody>
          <a:bodyPr>
            <a:normAutofit fontScale="90000"/>
          </a:bodyPr>
          <a:lstStyle/>
          <a:p>
            <a:pPr algn="l"/>
            <a:r>
              <a:rPr lang="en-GB" dirty="0">
                <a:latin typeface="Trebuchet MS" panose="020B0603020202020204" pitchFamily="34" charset="0"/>
              </a:rPr>
              <a:t>Identify Secondary Objects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6081" y="0"/>
            <a:ext cx="2505919" cy="623127"/>
          </a:xfrm>
          <a:prstGeom prst="rect">
            <a:avLst/>
          </a:prstGeom>
        </p:spPr>
      </p:pic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628073" y="1016001"/>
            <a:ext cx="11259127" cy="812800"/>
          </a:xfrm>
        </p:spPr>
        <p:txBody>
          <a:bodyPr>
            <a:no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dirty="0">
                <a:latin typeface="Trebuchet MS" panose="020B0603020202020204" pitchFamily="34" charset="0"/>
              </a:rPr>
              <a:t>Add an ‘Identify Secondary Objects’ module.  Select the input image as </a:t>
            </a:r>
            <a:r>
              <a:rPr lang="en-GB" dirty="0" smtClean="0">
                <a:latin typeface="Trebuchet MS" panose="020B0603020202020204" pitchFamily="34" charset="0"/>
              </a:rPr>
              <a:t>FOXOA1_GFP</a:t>
            </a:r>
            <a:r>
              <a:rPr lang="en-GB" dirty="0">
                <a:latin typeface="Trebuchet MS" panose="020B0603020202020204" pitchFamily="34" charset="0"/>
              </a:rPr>
              <a:t>.</a:t>
            </a:r>
            <a:endParaRPr lang="en-GB" sz="2400" dirty="0">
              <a:latin typeface="Trebuchet MS" panose="020B0603020202020204" pitchFamily="34" charset="0"/>
            </a:endParaRPr>
          </a:p>
          <a:p>
            <a:pPr algn="l"/>
            <a:endParaRPr lang="en-GB" dirty="0">
              <a:latin typeface="Trebuchet MS" panose="020B0603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708209" y="2760569"/>
            <a:ext cx="1863791" cy="316460"/>
          </a:xfrm>
          <a:prstGeom prst="rect">
            <a:avLst/>
          </a:prstGeom>
          <a:noFill/>
          <a:ln w="76200"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/>
        </p:nvSpPr>
        <p:spPr>
          <a:xfrm>
            <a:off x="6861109" y="3239539"/>
            <a:ext cx="1059881" cy="401731"/>
          </a:xfrm>
          <a:prstGeom prst="rect">
            <a:avLst/>
          </a:prstGeom>
          <a:noFill/>
          <a:ln w="76200"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Oval 9"/>
          <p:cNvSpPr/>
          <p:nvPr/>
        </p:nvSpPr>
        <p:spPr>
          <a:xfrm>
            <a:off x="11556732" y="6222732"/>
            <a:ext cx="1270535" cy="1270535"/>
          </a:xfrm>
          <a:prstGeom prst="ellipse">
            <a:avLst/>
          </a:prstGeom>
          <a:solidFill>
            <a:srgbClr val="FF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1068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873" t="13562" r="21428" b="6014"/>
          <a:stretch/>
        </p:blipFill>
        <p:spPr>
          <a:xfrm>
            <a:off x="1886857" y="2205455"/>
            <a:ext cx="7678057" cy="447037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1" y="0"/>
            <a:ext cx="9171710" cy="877455"/>
          </a:xfrm>
        </p:spPr>
        <p:txBody>
          <a:bodyPr>
            <a:normAutofit fontScale="90000"/>
          </a:bodyPr>
          <a:lstStyle/>
          <a:p>
            <a:pPr algn="l"/>
            <a:r>
              <a:rPr lang="en-GB" dirty="0">
                <a:latin typeface="Trebuchet MS" panose="020B0603020202020204" pitchFamily="34" charset="0"/>
              </a:rPr>
              <a:t>Identify Secondary Objects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6081" y="0"/>
            <a:ext cx="2505919" cy="623127"/>
          </a:xfrm>
          <a:prstGeom prst="rect">
            <a:avLst/>
          </a:prstGeom>
        </p:spPr>
      </p:pic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628073" y="1016001"/>
            <a:ext cx="11259127" cy="812800"/>
          </a:xfrm>
        </p:spPr>
        <p:txBody>
          <a:bodyPr>
            <a:no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dirty="0">
                <a:latin typeface="Trebuchet MS" panose="020B0603020202020204" pitchFamily="34" charset="0"/>
              </a:rPr>
              <a:t>Select the Input objects as the Primary Objects </a:t>
            </a:r>
            <a:r>
              <a:rPr lang="en-GB" dirty="0" smtClean="0">
                <a:latin typeface="Trebuchet MS" panose="020B0603020202020204" pitchFamily="34" charset="0"/>
              </a:rPr>
              <a:t>(Nuclei).  </a:t>
            </a:r>
            <a:r>
              <a:rPr lang="en-GB" dirty="0">
                <a:latin typeface="Trebuchet MS" panose="020B0603020202020204" pitchFamily="34" charset="0"/>
              </a:rPr>
              <a:t>CP will use the </a:t>
            </a:r>
            <a:r>
              <a:rPr lang="en-GB" dirty="0" smtClean="0">
                <a:latin typeface="Trebuchet MS" panose="020B0603020202020204" pitchFamily="34" charset="0"/>
              </a:rPr>
              <a:t>Nuclei objects </a:t>
            </a:r>
            <a:r>
              <a:rPr lang="en-GB" dirty="0">
                <a:latin typeface="Trebuchet MS" panose="020B0603020202020204" pitchFamily="34" charset="0"/>
              </a:rPr>
              <a:t>to find the secondary objects more easily. Call the objects ‘Cells’.</a:t>
            </a:r>
            <a:endParaRPr lang="en-GB" sz="2400" dirty="0">
              <a:latin typeface="Trebuchet MS" panose="020B0603020202020204" pitchFamily="34" charset="0"/>
            </a:endParaRPr>
          </a:p>
          <a:p>
            <a:pPr algn="l"/>
            <a:endParaRPr lang="en-GB" dirty="0">
              <a:latin typeface="Trebuchet MS" panose="020B0603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522747" y="2642057"/>
            <a:ext cx="2454091" cy="1652041"/>
          </a:xfrm>
          <a:prstGeom prst="rect">
            <a:avLst/>
          </a:prstGeom>
          <a:noFill/>
          <a:ln w="76200"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Oval 7"/>
          <p:cNvSpPr/>
          <p:nvPr/>
        </p:nvSpPr>
        <p:spPr>
          <a:xfrm>
            <a:off x="11556732" y="6222732"/>
            <a:ext cx="1270535" cy="1270535"/>
          </a:xfrm>
          <a:prstGeom prst="ellipse">
            <a:avLst/>
          </a:prstGeom>
          <a:solidFill>
            <a:srgbClr val="FF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4025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1" y="0"/>
            <a:ext cx="9171710" cy="877455"/>
          </a:xfrm>
        </p:spPr>
        <p:txBody>
          <a:bodyPr>
            <a:normAutofit fontScale="90000"/>
          </a:bodyPr>
          <a:lstStyle/>
          <a:p>
            <a:pPr algn="l"/>
            <a:r>
              <a:rPr lang="en-GB" dirty="0">
                <a:latin typeface="Trebuchet MS" panose="020B0603020202020204" pitchFamily="34" charset="0"/>
              </a:rPr>
              <a:t>Identify Secondary Objects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6081" y="0"/>
            <a:ext cx="2505919" cy="623127"/>
          </a:xfrm>
          <a:prstGeom prst="rect">
            <a:avLst/>
          </a:prstGeom>
        </p:spPr>
      </p:pic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628073" y="1016001"/>
            <a:ext cx="11259127" cy="812800"/>
          </a:xfrm>
        </p:spPr>
        <p:txBody>
          <a:bodyPr>
            <a:no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dirty="0" smtClean="0">
                <a:latin typeface="Trebuchet MS" panose="020B0603020202020204" pitchFamily="34" charset="0"/>
              </a:rPr>
              <a:t>In the top left click Test and Choose Image Cycle.  Select number 1 (A01) and click ok. </a:t>
            </a:r>
            <a:endParaRPr lang="en-GB" sz="2400" dirty="0">
              <a:latin typeface="Trebuchet MS" panose="020B0603020202020204" pitchFamily="34" charset="0"/>
            </a:endParaRPr>
          </a:p>
          <a:p>
            <a:pPr algn="l"/>
            <a:endParaRPr lang="en-GB" dirty="0">
              <a:latin typeface="Trebuchet MS" panose="020B0603020202020204" pitchFamily="34" charset="0"/>
            </a:endParaRPr>
          </a:p>
        </p:txBody>
      </p:sp>
      <p:sp>
        <p:nvSpPr>
          <p:cNvPr id="8" name="Oval 7"/>
          <p:cNvSpPr/>
          <p:nvPr/>
        </p:nvSpPr>
        <p:spPr>
          <a:xfrm>
            <a:off x="11556732" y="6222732"/>
            <a:ext cx="1270535" cy="1270535"/>
          </a:xfrm>
          <a:prstGeom prst="ellipse">
            <a:avLst/>
          </a:prstGeom>
          <a:solidFill>
            <a:srgbClr val="FF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b="5591"/>
          <a:stretch/>
        </p:blipFill>
        <p:spPr>
          <a:xfrm>
            <a:off x="1508166" y="1828801"/>
            <a:ext cx="9261434" cy="4918298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820119" y="1828802"/>
            <a:ext cx="516682" cy="392874"/>
          </a:xfrm>
          <a:prstGeom prst="rect">
            <a:avLst/>
          </a:prstGeom>
          <a:noFill/>
          <a:ln w="76200"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4585853" y="2485109"/>
            <a:ext cx="3164775" cy="1099920"/>
          </a:xfrm>
          <a:prstGeom prst="rect">
            <a:avLst/>
          </a:prstGeom>
          <a:noFill/>
          <a:ln w="76200"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4650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27222" t="11305" r="23175" b="12223"/>
          <a:stretch/>
        </p:blipFill>
        <p:spPr>
          <a:xfrm>
            <a:off x="3274075" y="1604158"/>
            <a:ext cx="5897634" cy="511442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1" y="0"/>
            <a:ext cx="9171710" cy="877455"/>
          </a:xfrm>
        </p:spPr>
        <p:txBody>
          <a:bodyPr>
            <a:normAutofit fontScale="90000"/>
          </a:bodyPr>
          <a:lstStyle/>
          <a:p>
            <a:pPr algn="l"/>
            <a:r>
              <a:rPr lang="en-GB" dirty="0">
                <a:latin typeface="Trebuchet MS" panose="020B0603020202020204" pitchFamily="34" charset="0"/>
              </a:rPr>
              <a:t>Identify Secondary Objects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6081" y="0"/>
            <a:ext cx="2505919" cy="623127"/>
          </a:xfrm>
          <a:prstGeom prst="rect">
            <a:avLst/>
          </a:prstGeom>
        </p:spPr>
      </p:pic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628073" y="1016001"/>
            <a:ext cx="11259127" cy="812800"/>
          </a:xfrm>
        </p:spPr>
        <p:txBody>
          <a:bodyPr>
            <a:no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dirty="0" smtClean="0">
                <a:latin typeface="Trebuchet MS" panose="020B0603020202020204" pitchFamily="34" charset="0"/>
              </a:rPr>
              <a:t>Click Step twice.  You should now have cell outlines in magenta</a:t>
            </a:r>
            <a:r>
              <a:rPr lang="en-GB" dirty="0" smtClean="0">
                <a:latin typeface="Trebuchet MS" panose="020B0603020202020204" pitchFamily="34" charset="0"/>
              </a:rPr>
              <a:t>.  Zoom in to check.</a:t>
            </a:r>
            <a:endParaRPr lang="en-GB" sz="2400" b="1" dirty="0">
              <a:latin typeface="Trebuchet MS" panose="020B0603020202020204" pitchFamily="34" charset="0"/>
            </a:endParaRPr>
          </a:p>
          <a:p>
            <a:pPr algn="l"/>
            <a:endParaRPr lang="en-GB" dirty="0">
              <a:latin typeface="Trebuchet MS" panose="020B0603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358808" y="4418252"/>
            <a:ext cx="2454091" cy="2068105"/>
          </a:xfrm>
          <a:prstGeom prst="rect">
            <a:avLst/>
          </a:prstGeom>
          <a:noFill/>
          <a:ln w="76200"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Oval 7"/>
          <p:cNvSpPr/>
          <p:nvPr/>
        </p:nvSpPr>
        <p:spPr>
          <a:xfrm>
            <a:off x="11556732" y="6222732"/>
            <a:ext cx="1270535" cy="1270535"/>
          </a:xfrm>
          <a:prstGeom prst="ellipse">
            <a:avLst/>
          </a:prstGeom>
          <a:solidFill>
            <a:srgbClr val="FF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9105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7084" r="28208" b="5999"/>
          <a:stretch/>
        </p:blipFill>
        <p:spPr>
          <a:xfrm>
            <a:off x="2189446" y="1828799"/>
            <a:ext cx="7322820" cy="498690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1" y="0"/>
            <a:ext cx="9171710" cy="877455"/>
          </a:xfrm>
        </p:spPr>
        <p:txBody>
          <a:bodyPr>
            <a:normAutofit fontScale="90000"/>
          </a:bodyPr>
          <a:lstStyle/>
          <a:p>
            <a:pPr algn="l"/>
            <a:r>
              <a:rPr lang="en-GB" dirty="0">
                <a:latin typeface="Trebuchet MS" panose="020B0603020202020204" pitchFamily="34" charset="0"/>
              </a:rPr>
              <a:t>Measure Object Intensity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6081" y="0"/>
            <a:ext cx="2505919" cy="623127"/>
          </a:xfrm>
          <a:prstGeom prst="rect">
            <a:avLst/>
          </a:prstGeom>
        </p:spPr>
      </p:pic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628073" y="1016001"/>
            <a:ext cx="11259127" cy="812800"/>
          </a:xfrm>
        </p:spPr>
        <p:txBody>
          <a:bodyPr>
            <a:no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dirty="0">
                <a:latin typeface="Trebuchet MS" panose="020B0603020202020204" pitchFamily="34" charset="0"/>
              </a:rPr>
              <a:t>Add the </a:t>
            </a:r>
            <a:r>
              <a:rPr lang="en-GB" dirty="0" err="1">
                <a:latin typeface="Trebuchet MS" panose="020B0603020202020204" pitchFamily="34" charset="0"/>
              </a:rPr>
              <a:t>MeasureObjectIntensity</a:t>
            </a:r>
            <a:r>
              <a:rPr lang="en-GB" dirty="0">
                <a:latin typeface="Trebuchet MS" panose="020B0603020202020204" pitchFamily="34" charset="0"/>
              </a:rPr>
              <a:t> module and tick everything.  Click </a:t>
            </a:r>
            <a:r>
              <a:rPr lang="en-GB" dirty="0" smtClean="0">
                <a:latin typeface="Trebuchet MS" panose="020B0603020202020204" pitchFamily="34" charset="0"/>
              </a:rPr>
              <a:t>Step until a table of numbers appears.</a:t>
            </a:r>
            <a:endParaRPr lang="en-GB" dirty="0">
              <a:latin typeface="Trebuchet MS" panose="020B0603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617721" y="2674620"/>
            <a:ext cx="4894546" cy="2234263"/>
          </a:xfrm>
          <a:prstGeom prst="rect">
            <a:avLst/>
          </a:prstGeom>
          <a:noFill/>
          <a:ln w="76200"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Oval 9"/>
          <p:cNvSpPr/>
          <p:nvPr/>
        </p:nvSpPr>
        <p:spPr>
          <a:xfrm>
            <a:off x="11556732" y="6222732"/>
            <a:ext cx="1270535" cy="1270535"/>
          </a:xfrm>
          <a:prstGeom prst="ellipse">
            <a:avLst/>
          </a:prstGeom>
          <a:solidFill>
            <a:srgbClr val="FF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8700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9111" r="28834" b="5778"/>
          <a:stretch/>
        </p:blipFill>
        <p:spPr>
          <a:xfrm>
            <a:off x="2827019" y="2114245"/>
            <a:ext cx="6859061" cy="461420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1" y="0"/>
            <a:ext cx="9171710" cy="877455"/>
          </a:xfrm>
        </p:spPr>
        <p:txBody>
          <a:bodyPr>
            <a:normAutofit fontScale="90000"/>
          </a:bodyPr>
          <a:lstStyle/>
          <a:p>
            <a:pPr algn="l"/>
            <a:r>
              <a:rPr lang="en-GB" dirty="0">
                <a:latin typeface="Trebuchet MS" panose="020B0603020202020204" pitchFamily="34" charset="0"/>
              </a:rPr>
              <a:t>Measure Object Size Shape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6081" y="0"/>
            <a:ext cx="2505919" cy="623127"/>
          </a:xfrm>
          <a:prstGeom prst="rect">
            <a:avLst/>
          </a:prstGeom>
        </p:spPr>
      </p:pic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628073" y="1016001"/>
            <a:ext cx="11259127" cy="812800"/>
          </a:xfrm>
        </p:spPr>
        <p:txBody>
          <a:bodyPr>
            <a:no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dirty="0">
                <a:latin typeface="Trebuchet MS" panose="020B0603020202020204" pitchFamily="34" charset="0"/>
              </a:rPr>
              <a:t>Add the </a:t>
            </a:r>
            <a:r>
              <a:rPr lang="en-GB" dirty="0" err="1">
                <a:latin typeface="Trebuchet MS" panose="020B0603020202020204" pitchFamily="34" charset="0"/>
              </a:rPr>
              <a:t>MeasureObjectSizeShape</a:t>
            </a:r>
            <a:r>
              <a:rPr lang="en-GB" dirty="0">
                <a:latin typeface="Trebuchet MS" panose="020B0603020202020204" pitchFamily="34" charset="0"/>
              </a:rPr>
              <a:t> module and tick both.  Do not calculate Zernike or advanced </a:t>
            </a:r>
            <a:r>
              <a:rPr lang="en-GB" dirty="0" err="1">
                <a:latin typeface="Trebuchet MS" panose="020B0603020202020204" pitchFamily="34" charset="0"/>
              </a:rPr>
              <a:t>feastures</a:t>
            </a:r>
            <a:r>
              <a:rPr lang="en-GB" dirty="0">
                <a:latin typeface="Trebuchet MS" panose="020B0603020202020204" pitchFamily="34" charset="0"/>
              </a:rPr>
              <a:t>.  Click </a:t>
            </a:r>
            <a:r>
              <a:rPr lang="en-GB" dirty="0" smtClean="0">
                <a:latin typeface="Trebuchet MS" panose="020B0603020202020204" pitchFamily="34" charset="0"/>
              </a:rPr>
              <a:t>Step until another table of numbers appears.</a:t>
            </a:r>
            <a:endParaRPr lang="en-GB" dirty="0">
              <a:latin typeface="Trebuchet MS" panose="020B0603020202020204" pitchFamily="34" charset="0"/>
            </a:endParaRPr>
          </a:p>
          <a:p>
            <a:pPr algn="l"/>
            <a:endParaRPr lang="en-GB" dirty="0">
              <a:latin typeface="Trebuchet MS" panose="020B0603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256549" y="2882220"/>
            <a:ext cx="3545306" cy="360473"/>
          </a:xfrm>
          <a:prstGeom prst="rect">
            <a:avLst/>
          </a:prstGeom>
          <a:noFill/>
          <a:ln w="76200"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Oval 7"/>
          <p:cNvSpPr/>
          <p:nvPr/>
        </p:nvSpPr>
        <p:spPr>
          <a:xfrm>
            <a:off x="11556732" y="6222732"/>
            <a:ext cx="1270535" cy="1270535"/>
          </a:xfrm>
          <a:prstGeom prst="ellipse">
            <a:avLst/>
          </a:prstGeom>
          <a:solidFill>
            <a:srgbClr val="FF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0145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b="6227"/>
          <a:stretch/>
        </p:blipFill>
        <p:spPr>
          <a:xfrm>
            <a:off x="1477085" y="1828801"/>
            <a:ext cx="9237831" cy="48726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1" y="0"/>
            <a:ext cx="9171710" cy="877455"/>
          </a:xfrm>
        </p:spPr>
        <p:txBody>
          <a:bodyPr>
            <a:normAutofit fontScale="90000"/>
          </a:bodyPr>
          <a:lstStyle/>
          <a:p>
            <a:pPr algn="l"/>
            <a:r>
              <a:rPr lang="en-GB" dirty="0">
                <a:latin typeface="Trebuchet MS" panose="020B0603020202020204" pitchFamily="34" charset="0"/>
              </a:rPr>
              <a:t>Export Data to Spreadsheet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6081" y="0"/>
            <a:ext cx="2505919" cy="623127"/>
          </a:xfrm>
          <a:prstGeom prst="rect">
            <a:avLst/>
          </a:prstGeom>
        </p:spPr>
      </p:pic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628073" y="1016001"/>
            <a:ext cx="11259127" cy="812800"/>
          </a:xfrm>
        </p:spPr>
        <p:txBody>
          <a:bodyPr>
            <a:no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dirty="0">
                <a:latin typeface="Trebuchet MS" panose="020B0603020202020204" pitchFamily="34" charset="0"/>
              </a:rPr>
              <a:t>Add the </a:t>
            </a:r>
            <a:r>
              <a:rPr lang="en-GB" dirty="0" err="1">
                <a:latin typeface="Trebuchet MS" panose="020B0603020202020204" pitchFamily="34" charset="0"/>
              </a:rPr>
              <a:t>ExportDatatoSpreadsheet</a:t>
            </a:r>
            <a:r>
              <a:rPr lang="en-GB" dirty="0">
                <a:latin typeface="Trebuchet MS" panose="020B0603020202020204" pitchFamily="34" charset="0"/>
              </a:rPr>
              <a:t> </a:t>
            </a:r>
            <a:r>
              <a:rPr lang="en-GB" dirty="0" smtClean="0">
                <a:latin typeface="Trebuchet MS" panose="020B0603020202020204" pitchFamily="34" charset="0"/>
              </a:rPr>
              <a:t>module.  </a:t>
            </a:r>
            <a:r>
              <a:rPr lang="en-GB" dirty="0">
                <a:latin typeface="Trebuchet MS" panose="020B0603020202020204" pitchFamily="34" charset="0"/>
              </a:rPr>
              <a:t>Make a New Folder on your desktop called ‘Intro’.  Output file location to Elsewhere and find this folder.</a:t>
            </a:r>
            <a:endParaRPr lang="en-GB" sz="2400" dirty="0">
              <a:latin typeface="Trebuchet MS" panose="020B0603020202020204" pitchFamily="34" charset="0"/>
            </a:endParaRPr>
          </a:p>
          <a:p>
            <a:pPr algn="l"/>
            <a:endParaRPr lang="en-GB" dirty="0">
              <a:latin typeface="Trebuchet MS" panose="020B0603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585854" y="2973023"/>
            <a:ext cx="5981518" cy="778199"/>
          </a:xfrm>
          <a:prstGeom prst="rect">
            <a:avLst/>
          </a:prstGeom>
          <a:noFill/>
          <a:ln w="76200"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Oval 9"/>
          <p:cNvSpPr/>
          <p:nvPr/>
        </p:nvSpPr>
        <p:spPr>
          <a:xfrm>
            <a:off x="11556732" y="6222732"/>
            <a:ext cx="1270535" cy="1270535"/>
          </a:xfrm>
          <a:prstGeom prst="ellipse">
            <a:avLst/>
          </a:prstGeom>
          <a:solidFill>
            <a:srgbClr val="FF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0853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b="5400"/>
          <a:stretch/>
        </p:blipFill>
        <p:spPr>
          <a:xfrm>
            <a:off x="1438109" y="1528728"/>
            <a:ext cx="9315783" cy="495713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1" y="0"/>
            <a:ext cx="9171710" cy="877455"/>
          </a:xfrm>
        </p:spPr>
        <p:txBody>
          <a:bodyPr>
            <a:normAutofit fontScale="90000"/>
          </a:bodyPr>
          <a:lstStyle/>
          <a:p>
            <a:pPr algn="l"/>
            <a:r>
              <a:rPr lang="en-GB" dirty="0">
                <a:latin typeface="Trebuchet MS" panose="020B0603020202020204" pitchFamily="34" charset="0"/>
              </a:rPr>
              <a:t>Export Data to Spreadsheet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6081" y="0"/>
            <a:ext cx="2505919" cy="623127"/>
          </a:xfrm>
          <a:prstGeom prst="rect">
            <a:avLst/>
          </a:prstGeom>
        </p:spPr>
      </p:pic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628073" y="1016001"/>
            <a:ext cx="11259127" cy="812800"/>
          </a:xfrm>
        </p:spPr>
        <p:txBody>
          <a:bodyPr>
            <a:no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dirty="0">
                <a:latin typeface="Trebuchet MS" panose="020B0603020202020204" pitchFamily="34" charset="0"/>
              </a:rPr>
              <a:t>Important: Calculate the per image Mean, click yes.</a:t>
            </a:r>
            <a:endParaRPr lang="en-GB" sz="2400" dirty="0">
              <a:latin typeface="Trebuchet MS" panose="020B0603020202020204" pitchFamily="34" charset="0"/>
            </a:endParaRPr>
          </a:p>
          <a:p>
            <a:pPr algn="l"/>
            <a:endParaRPr lang="en-GB" dirty="0">
              <a:latin typeface="Trebuchet MS" panose="020B0603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851320" y="5463269"/>
            <a:ext cx="4812632" cy="497305"/>
          </a:xfrm>
          <a:prstGeom prst="rect">
            <a:avLst/>
          </a:prstGeom>
          <a:noFill/>
          <a:ln w="76200"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Oval 8"/>
          <p:cNvSpPr/>
          <p:nvPr/>
        </p:nvSpPr>
        <p:spPr>
          <a:xfrm>
            <a:off x="11556732" y="6222732"/>
            <a:ext cx="1270535" cy="1270535"/>
          </a:xfrm>
          <a:prstGeom prst="ellipse">
            <a:avLst/>
          </a:prstGeom>
          <a:solidFill>
            <a:srgbClr val="FF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7923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1" y="0"/>
            <a:ext cx="7610765" cy="877455"/>
          </a:xfrm>
        </p:spPr>
        <p:txBody>
          <a:bodyPr>
            <a:normAutofit fontScale="90000"/>
          </a:bodyPr>
          <a:lstStyle/>
          <a:p>
            <a:pPr algn="l"/>
            <a:r>
              <a:rPr lang="en-GB" dirty="0">
                <a:latin typeface="Trebuchet MS" panose="020B0603020202020204" pitchFamily="34" charset="0"/>
              </a:rPr>
              <a:t>Before we start . . 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6081" y="0"/>
            <a:ext cx="2505919" cy="623127"/>
          </a:xfrm>
          <a:prstGeom prst="rect">
            <a:avLst/>
          </a:prstGeom>
        </p:spPr>
      </p:pic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628073" y="1016000"/>
            <a:ext cx="10945091" cy="5841999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endParaRPr lang="en-GB" dirty="0">
              <a:latin typeface="Trebuchet MS" panose="020B06030202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dirty="0">
                <a:latin typeface="Trebuchet MS" panose="020B0603020202020204" pitchFamily="34" charset="0"/>
              </a:rPr>
              <a:t>Please go to: </a:t>
            </a:r>
            <a:r>
              <a:rPr lang="en-GB" u="sng" dirty="0">
                <a:latin typeface="Trebuchet MS" panose="020B0603020202020204" pitchFamily="34" charset="0"/>
                <a:hlinkClick r:id="rId3"/>
              </a:rPr>
              <a:t>https://github.com/N-BAIR-CRUKSI/CellProfilerTraining2024</a:t>
            </a:r>
            <a:endParaRPr lang="en-GB" u="sng" dirty="0">
              <a:latin typeface="Trebuchet MS" panose="020B06030202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GB" sz="1800" u="sng" dirty="0">
              <a:latin typeface="Trebuchet MS" panose="020B06030202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dirty="0">
                <a:latin typeface="Trebuchet MS" panose="020B0603020202020204" pitchFamily="34" charset="0"/>
              </a:rPr>
              <a:t>Click on Code, Download Zip.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GB" dirty="0">
              <a:latin typeface="Trebuchet MS" panose="020B06030202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dirty="0">
                <a:latin typeface="Trebuchet MS" panose="020B0603020202020204" pitchFamily="34" charset="0"/>
              </a:rPr>
              <a:t>Once Downloaded, Extract All.</a:t>
            </a:r>
          </a:p>
          <a:p>
            <a:pPr algn="l"/>
            <a:endParaRPr lang="en-GB" dirty="0">
              <a:latin typeface="Trebuchet MS" panose="020B06030202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dirty="0">
                <a:latin typeface="Trebuchet MS" panose="020B0603020202020204" pitchFamily="34" charset="0"/>
              </a:rPr>
              <a:t>Save to Desktop.</a:t>
            </a:r>
          </a:p>
          <a:p>
            <a:pPr algn="l"/>
            <a:endParaRPr lang="en-GB" sz="2000" dirty="0"/>
          </a:p>
          <a:p>
            <a:pPr algn="l"/>
            <a:endParaRPr lang="en-GB" sz="2000" dirty="0"/>
          </a:p>
          <a:p>
            <a:pPr algn="l"/>
            <a:endParaRPr lang="en-GB" b="1" dirty="0">
              <a:latin typeface="Trebuchet MS" panose="020B06030202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GB" b="1" dirty="0">
              <a:latin typeface="Trebuchet MS" panose="020B06030202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GB" dirty="0">
              <a:latin typeface="Trebuchet MS" panose="020B0603020202020204" pitchFamily="34" charset="0"/>
            </a:endParaRPr>
          </a:p>
          <a:p>
            <a:pPr algn="l"/>
            <a:endParaRPr lang="en-GB" dirty="0">
              <a:latin typeface="Trebuchet MS" panose="020B0603020202020204" pitchFamily="34" charset="0"/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en-GB" dirty="0">
              <a:latin typeface="Trebuchet MS" panose="020B0603020202020204" pitchFamily="34" charset="0"/>
            </a:endParaRPr>
          </a:p>
          <a:p>
            <a:pPr algn="l"/>
            <a:endParaRPr lang="en-GB" dirty="0">
              <a:latin typeface="Trebuchet MS" panose="020B0603020202020204" pitchFamily="34" charset="0"/>
            </a:endParaRPr>
          </a:p>
        </p:txBody>
      </p:sp>
      <p:sp>
        <p:nvSpPr>
          <p:cNvPr id="6" name="Oval 5"/>
          <p:cNvSpPr/>
          <p:nvPr/>
        </p:nvSpPr>
        <p:spPr>
          <a:xfrm>
            <a:off x="11556732" y="6222732"/>
            <a:ext cx="1270535" cy="1270535"/>
          </a:xfrm>
          <a:prstGeom prst="ellipse">
            <a:avLst/>
          </a:prstGeom>
          <a:solidFill>
            <a:srgbClr val="FF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360B2AE-A0B0-4B5E-9E33-A07B7DCA38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6398" y="2274466"/>
            <a:ext cx="6177165" cy="3113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650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1" y="0"/>
            <a:ext cx="9171710" cy="877455"/>
          </a:xfrm>
        </p:spPr>
        <p:txBody>
          <a:bodyPr>
            <a:normAutofit fontScale="90000"/>
          </a:bodyPr>
          <a:lstStyle/>
          <a:p>
            <a:pPr algn="l"/>
            <a:r>
              <a:rPr lang="en-GB" dirty="0">
                <a:latin typeface="Trebuchet MS" panose="020B0603020202020204" pitchFamily="34" charset="0"/>
              </a:rPr>
              <a:t>Run Analysis on All Images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6081" y="0"/>
            <a:ext cx="2505919" cy="623127"/>
          </a:xfrm>
          <a:prstGeom prst="rect">
            <a:avLst/>
          </a:prstGeom>
        </p:spPr>
      </p:pic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628073" y="1016001"/>
            <a:ext cx="11259127" cy="812800"/>
          </a:xfrm>
        </p:spPr>
        <p:txBody>
          <a:bodyPr>
            <a:no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dirty="0">
                <a:latin typeface="Trebuchet MS" panose="020B0603020202020204" pitchFamily="34" charset="0"/>
              </a:rPr>
              <a:t>Exit Test Mode.  Click Analyse Images and watch what happens!  </a:t>
            </a:r>
          </a:p>
          <a:p>
            <a:pPr algn="l"/>
            <a:r>
              <a:rPr lang="en-GB" dirty="0">
                <a:latin typeface="Trebuchet MS" panose="020B0603020202020204" pitchFamily="34" charset="0"/>
              </a:rPr>
              <a:t>Mine took less than ~2mins.  Save your project (do this frequently!).</a:t>
            </a:r>
            <a:endParaRPr lang="en-GB" sz="2400" dirty="0">
              <a:latin typeface="Trebuchet MS" panose="020B0603020202020204" pitchFamily="34" charset="0"/>
            </a:endParaRPr>
          </a:p>
          <a:p>
            <a:pPr algn="l"/>
            <a:endParaRPr lang="en-GB" dirty="0">
              <a:latin typeface="Trebuchet MS" panose="020B0603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35439" t="32105" r="34912" b="37486"/>
          <a:stretch/>
        </p:blipFill>
        <p:spPr>
          <a:xfrm>
            <a:off x="3546520" y="2221675"/>
            <a:ext cx="5422231" cy="3128211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11556732" y="6222732"/>
            <a:ext cx="1270535" cy="1270535"/>
          </a:xfrm>
          <a:prstGeom prst="ellipse">
            <a:avLst/>
          </a:prstGeom>
          <a:solidFill>
            <a:srgbClr val="FF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ubtitle 2"/>
          <p:cNvSpPr txBox="1">
            <a:spLocks/>
          </p:cNvSpPr>
          <p:nvPr/>
        </p:nvSpPr>
        <p:spPr>
          <a:xfrm>
            <a:off x="628073" y="5664260"/>
            <a:ext cx="11259127" cy="812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dirty="0" smtClean="0">
                <a:latin typeface="Trebuchet MS" panose="020B0603020202020204" pitchFamily="34" charset="0"/>
              </a:rPr>
              <a:t>Throughout today, please save your projects frequently.  When we start a new project, please close CP and re-open to start a new one.</a:t>
            </a:r>
          </a:p>
          <a:p>
            <a:pPr algn="l"/>
            <a:endParaRPr lang="en-GB" dirty="0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1600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1" y="0"/>
            <a:ext cx="9171710" cy="877455"/>
          </a:xfrm>
        </p:spPr>
        <p:txBody>
          <a:bodyPr>
            <a:normAutofit fontScale="90000"/>
          </a:bodyPr>
          <a:lstStyle/>
          <a:p>
            <a:pPr algn="l"/>
            <a:r>
              <a:rPr lang="en-GB" dirty="0">
                <a:latin typeface="Trebuchet MS" panose="020B0603020202020204" pitchFamily="34" charset="0"/>
              </a:rPr>
              <a:t>Run Analysis on All Images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6081" y="0"/>
            <a:ext cx="2505919" cy="623127"/>
          </a:xfrm>
          <a:prstGeom prst="rect">
            <a:avLst/>
          </a:prstGeom>
        </p:spPr>
      </p:pic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628073" y="1016001"/>
            <a:ext cx="11259127" cy="812800"/>
          </a:xfrm>
        </p:spPr>
        <p:txBody>
          <a:bodyPr>
            <a:no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dirty="0">
                <a:latin typeface="Trebuchet MS" panose="020B0603020202020204" pitchFamily="34" charset="0"/>
              </a:rPr>
              <a:t>Navigate to the ‘Intro’ folder you made on the Desktop.  There should be 4 </a:t>
            </a:r>
            <a:r>
              <a:rPr lang="en-GB" dirty="0" smtClean="0">
                <a:latin typeface="Trebuchet MS" panose="020B0603020202020204" pitchFamily="34" charset="0"/>
              </a:rPr>
              <a:t>.csv </a:t>
            </a:r>
            <a:r>
              <a:rPr lang="en-GB" dirty="0">
                <a:latin typeface="Trebuchet MS" panose="020B0603020202020204" pitchFamily="34" charset="0"/>
              </a:rPr>
              <a:t>files in this folder.  </a:t>
            </a:r>
            <a:r>
              <a:rPr lang="en-GB" dirty="0" smtClean="0">
                <a:latin typeface="Trebuchet MS" panose="020B0603020202020204" pitchFamily="34" charset="0"/>
              </a:rPr>
              <a:t>Open </a:t>
            </a:r>
            <a:r>
              <a:rPr lang="en-GB" dirty="0">
                <a:latin typeface="Trebuchet MS" panose="020B0603020202020204" pitchFamily="34" charset="0"/>
              </a:rPr>
              <a:t>the ‘Image’ file in Excel.</a:t>
            </a:r>
            <a:endParaRPr lang="en-GB" sz="2400" dirty="0">
              <a:latin typeface="Trebuchet MS" panose="020B0603020202020204" pitchFamily="34" charset="0"/>
            </a:endParaRPr>
          </a:p>
          <a:p>
            <a:pPr algn="l"/>
            <a:endParaRPr lang="en-GB" dirty="0">
              <a:latin typeface="Trebuchet MS" panose="020B0603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b="8168"/>
          <a:stretch/>
        </p:blipFill>
        <p:spPr>
          <a:xfrm>
            <a:off x="1926267" y="1967347"/>
            <a:ext cx="8662737" cy="4474798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11556732" y="6222732"/>
            <a:ext cx="1270535" cy="1270535"/>
          </a:xfrm>
          <a:prstGeom prst="ellipse">
            <a:avLst/>
          </a:prstGeom>
          <a:solidFill>
            <a:srgbClr val="FF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9386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1" y="0"/>
            <a:ext cx="9171710" cy="877455"/>
          </a:xfrm>
        </p:spPr>
        <p:txBody>
          <a:bodyPr>
            <a:normAutofit fontScale="90000"/>
          </a:bodyPr>
          <a:lstStyle/>
          <a:p>
            <a:pPr algn="l"/>
            <a:r>
              <a:rPr lang="en-GB" dirty="0">
                <a:latin typeface="Trebuchet MS" panose="020B0603020202020204" pitchFamily="34" charset="0"/>
              </a:rPr>
              <a:t>Run Analysis on All Images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6081" y="0"/>
            <a:ext cx="2505919" cy="623127"/>
          </a:xfrm>
          <a:prstGeom prst="rect">
            <a:avLst/>
          </a:prstGeom>
        </p:spPr>
      </p:pic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628073" y="1016001"/>
            <a:ext cx="11259127" cy="812800"/>
          </a:xfrm>
        </p:spPr>
        <p:txBody>
          <a:bodyPr>
            <a:no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dirty="0">
                <a:latin typeface="Trebuchet MS" panose="020B0603020202020204" pitchFamily="34" charset="0"/>
              </a:rPr>
              <a:t>It is easy to export too many measurements, and this can become very confusing.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GB" sz="2400" dirty="0">
              <a:latin typeface="Trebuchet MS" panose="020B06030202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dirty="0">
                <a:latin typeface="Trebuchet MS" panose="020B0603020202020204" pitchFamily="34" charset="0"/>
              </a:rPr>
              <a:t>It is possible to get the numbers for every object segmented (see other </a:t>
            </a:r>
            <a:r>
              <a:rPr lang="en-GB" dirty="0" smtClean="0">
                <a:latin typeface="Trebuchet MS" panose="020B0603020202020204" pitchFamily="34" charset="0"/>
              </a:rPr>
              <a:t>.</a:t>
            </a:r>
            <a:r>
              <a:rPr lang="en-GB" dirty="0" smtClean="0">
                <a:latin typeface="Trebuchet MS" panose="020B0603020202020204" pitchFamily="34" charset="0"/>
              </a:rPr>
              <a:t>csv</a:t>
            </a:r>
            <a:r>
              <a:rPr lang="en-GB" dirty="0" smtClean="0">
                <a:latin typeface="Trebuchet MS" panose="020B0603020202020204" pitchFamily="34" charset="0"/>
              </a:rPr>
              <a:t> </a:t>
            </a:r>
            <a:r>
              <a:rPr lang="en-GB" dirty="0">
                <a:latin typeface="Trebuchet MS" panose="020B0603020202020204" pitchFamily="34" charset="0"/>
              </a:rPr>
              <a:t>files).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GB" sz="2400" dirty="0">
              <a:latin typeface="Trebuchet MS" panose="020B06030202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dirty="0">
                <a:latin typeface="Trebuchet MS" panose="020B0603020202020204" pitchFamily="34" charset="0"/>
              </a:rPr>
              <a:t>I usually export the Mean values, and look at the ‘Image’ file.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GB" sz="2400" dirty="0">
              <a:latin typeface="Trebuchet MS" panose="020B06030202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dirty="0">
                <a:latin typeface="Trebuchet MS" panose="020B0603020202020204" pitchFamily="34" charset="0"/>
              </a:rPr>
              <a:t>I will select which measurements to export, to make things more manageable.</a:t>
            </a:r>
            <a:endParaRPr lang="en-GB" sz="2400" dirty="0">
              <a:latin typeface="Trebuchet MS" panose="020B0603020202020204" pitchFamily="34" charset="0"/>
            </a:endParaRPr>
          </a:p>
          <a:p>
            <a:pPr algn="l"/>
            <a:endParaRPr lang="en-GB" dirty="0">
              <a:latin typeface="Trebuchet MS" panose="020B0603020202020204" pitchFamily="34" charset="0"/>
            </a:endParaRPr>
          </a:p>
        </p:txBody>
      </p:sp>
      <p:sp>
        <p:nvSpPr>
          <p:cNvPr id="6" name="Oval 5"/>
          <p:cNvSpPr/>
          <p:nvPr/>
        </p:nvSpPr>
        <p:spPr>
          <a:xfrm>
            <a:off x="11556732" y="6222732"/>
            <a:ext cx="1270535" cy="1270535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37456" t="52846" r="2105" b="35146"/>
          <a:stretch/>
        </p:blipFill>
        <p:spPr>
          <a:xfrm>
            <a:off x="569495" y="5271386"/>
            <a:ext cx="11053011" cy="1235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451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1" y="0"/>
            <a:ext cx="9171710" cy="877455"/>
          </a:xfrm>
        </p:spPr>
        <p:txBody>
          <a:bodyPr>
            <a:normAutofit fontScale="90000"/>
          </a:bodyPr>
          <a:lstStyle/>
          <a:p>
            <a:pPr algn="l"/>
            <a:r>
              <a:rPr lang="en-GB" dirty="0">
                <a:latin typeface="Trebuchet MS" panose="020B0603020202020204" pitchFamily="34" charset="0"/>
              </a:rPr>
              <a:t>Important to Remember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6081" y="0"/>
            <a:ext cx="2505919" cy="623127"/>
          </a:xfrm>
          <a:prstGeom prst="rect">
            <a:avLst/>
          </a:prstGeom>
        </p:spPr>
      </p:pic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628073" y="1016001"/>
            <a:ext cx="11259127" cy="5920508"/>
          </a:xfrm>
        </p:spPr>
        <p:txBody>
          <a:bodyPr>
            <a:noAutofit/>
          </a:bodyPr>
          <a:lstStyle/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800" dirty="0">
                <a:latin typeface="Trebuchet MS" panose="020B0603020202020204" pitchFamily="34" charset="0"/>
              </a:rPr>
              <a:t>Dates in </a:t>
            </a:r>
            <a:r>
              <a:rPr lang="en-GB" sz="1800" dirty="0" err="1">
                <a:latin typeface="Trebuchet MS" panose="020B0603020202020204" pitchFamily="34" charset="0"/>
              </a:rPr>
              <a:t>yyyymmdd</a:t>
            </a:r>
            <a:r>
              <a:rPr lang="en-GB" sz="1800" dirty="0">
                <a:latin typeface="Trebuchet MS" panose="020B0603020202020204" pitchFamily="34" charset="0"/>
              </a:rPr>
              <a:t> </a:t>
            </a:r>
            <a:r>
              <a:rPr lang="en-GB" sz="1800" dirty="0" smtClean="0">
                <a:latin typeface="Trebuchet MS" panose="020B0603020202020204" pitchFamily="34" charset="0"/>
              </a:rPr>
              <a:t>format.</a:t>
            </a:r>
            <a:endParaRPr lang="en-GB" sz="1800" dirty="0">
              <a:latin typeface="Trebuchet MS" panose="020B0603020202020204" pitchFamily="34" charset="0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800" dirty="0">
                <a:latin typeface="Trebuchet MS" panose="020B0603020202020204" pitchFamily="34" charset="0"/>
              </a:rPr>
              <a:t>Avoid </a:t>
            </a:r>
            <a:r>
              <a:rPr lang="en-GB" sz="1800" dirty="0" smtClean="0">
                <a:latin typeface="Trebuchet MS" panose="020B0603020202020204" pitchFamily="34" charset="0"/>
              </a:rPr>
              <a:t>spaces and hyphens, </a:t>
            </a:r>
            <a:r>
              <a:rPr lang="en-GB" sz="1800" dirty="0">
                <a:latin typeface="Trebuchet MS" panose="020B0603020202020204" pitchFamily="34" charset="0"/>
              </a:rPr>
              <a:t>use underscores: </a:t>
            </a:r>
            <a:r>
              <a:rPr lang="en-GB" sz="1800" dirty="0" smtClean="0">
                <a:latin typeface="Trebuchet MS" panose="020B0603020202020204" pitchFamily="34" charset="0"/>
              </a:rPr>
              <a:t>_</a:t>
            </a:r>
            <a:endParaRPr lang="en-GB" sz="1800" dirty="0">
              <a:latin typeface="Trebuchet MS" panose="020B0603020202020204" pitchFamily="34" charset="0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800" dirty="0" err="1">
                <a:latin typeface="Trebuchet MS" panose="020B0603020202020204" pitchFamily="34" charset="0"/>
              </a:rPr>
              <a:t>CellProfiler</a:t>
            </a:r>
            <a:r>
              <a:rPr lang="en-GB" sz="1800" dirty="0">
                <a:latin typeface="Trebuchet MS" panose="020B0603020202020204" pitchFamily="34" charset="0"/>
              </a:rPr>
              <a:t> measures everything in pixels (not </a:t>
            </a:r>
            <a:r>
              <a:rPr lang="en-GB" sz="1800" dirty="0" smtClean="0">
                <a:latin typeface="Trebuchet MS" panose="020B0603020202020204" pitchFamily="34" charset="0"/>
              </a:rPr>
              <a:t>µm’s </a:t>
            </a:r>
            <a:r>
              <a:rPr lang="en-GB" sz="1800" dirty="0">
                <a:latin typeface="Trebuchet MS" panose="020B0603020202020204" pitchFamily="34" charset="0"/>
              </a:rPr>
              <a:t>etc.).  If you need absolute sizes we can add extra steps to the </a:t>
            </a:r>
            <a:r>
              <a:rPr lang="en-GB" sz="1800" dirty="0" smtClean="0">
                <a:latin typeface="Trebuchet MS" panose="020B0603020202020204" pitchFamily="34" charset="0"/>
              </a:rPr>
              <a:t>pipeline (</a:t>
            </a:r>
            <a:r>
              <a:rPr lang="en-GB" sz="1800" dirty="0" err="1" smtClean="0">
                <a:latin typeface="Trebuchet MS" panose="020B0603020202020204" pitchFamily="34" charset="0"/>
              </a:rPr>
              <a:t>CalculateMath</a:t>
            </a:r>
            <a:r>
              <a:rPr lang="en-GB" sz="1800" dirty="0" smtClean="0">
                <a:latin typeface="Trebuchet MS" panose="020B0603020202020204" pitchFamily="34" charset="0"/>
              </a:rPr>
              <a:t>), </a:t>
            </a:r>
            <a:r>
              <a:rPr lang="en-GB" sz="1800" dirty="0">
                <a:latin typeface="Trebuchet MS" panose="020B0603020202020204" pitchFamily="34" charset="0"/>
              </a:rPr>
              <a:t>or calculate this in Excel later</a:t>
            </a:r>
            <a:r>
              <a:rPr lang="en-GB" sz="1800" dirty="0" smtClean="0">
                <a:latin typeface="Trebuchet MS" panose="020B0603020202020204" pitchFamily="34" charset="0"/>
              </a:rPr>
              <a:t>.</a:t>
            </a:r>
            <a:endParaRPr lang="en-GB" sz="1800" dirty="0">
              <a:latin typeface="Trebuchet MS" panose="020B0603020202020204" pitchFamily="34" charset="0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800" dirty="0" err="1">
                <a:latin typeface="Trebuchet MS" panose="020B0603020202020204" pitchFamily="34" charset="0"/>
              </a:rPr>
              <a:t>CellProfiler</a:t>
            </a:r>
            <a:r>
              <a:rPr lang="en-GB" sz="1800" dirty="0">
                <a:latin typeface="Trebuchet MS" panose="020B0603020202020204" pitchFamily="34" charset="0"/>
              </a:rPr>
              <a:t> has a habit of putting windows behind the main interface, so check behind.  If you end up with a lot of windows open in Test Mode, close them because it can get confusing</a:t>
            </a:r>
            <a:r>
              <a:rPr lang="en-GB" sz="1800" dirty="0" smtClean="0">
                <a:latin typeface="Trebuchet MS" panose="020B0603020202020204" pitchFamily="34" charset="0"/>
              </a:rPr>
              <a:t>.</a:t>
            </a:r>
            <a:endParaRPr lang="en-GB" sz="1800" dirty="0">
              <a:latin typeface="Trebuchet MS" panose="020B0603020202020204" pitchFamily="34" charset="0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800" dirty="0">
                <a:latin typeface="Trebuchet MS" panose="020B0603020202020204" pitchFamily="34" charset="0"/>
              </a:rPr>
              <a:t>Always check your analysis, don’t assume the computer is 100% correct. You may need to make compromises</a:t>
            </a:r>
            <a:r>
              <a:rPr lang="en-GB" sz="1800" dirty="0" smtClean="0">
                <a:latin typeface="Trebuchet MS" panose="020B0603020202020204" pitchFamily="34" charset="0"/>
              </a:rPr>
              <a:t>.</a:t>
            </a:r>
            <a:endParaRPr lang="en-GB" sz="1800" dirty="0">
              <a:latin typeface="Trebuchet MS" panose="020B0603020202020204" pitchFamily="34" charset="0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800" dirty="0">
                <a:latin typeface="Trebuchet MS" panose="020B0603020202020204" pitchFamily="34" charset="0"/>
              </a:rPr>
              <a:t>Don’t give up!  If you’re analysis doesn’t work for all images, we may be able to add steps that can help</a:t>
            </a:r>
            <a:r>
              <a:rPr lang="en-GB" sz="1800" dirty="0" smtClean="0">
                <a:latin typeface="Trebuchet MS" panose="020B0603020202020204" pitchFamily="34" charset="0"/>
              </a:rPr>
              <a:t>.</a:t>
            </a:r>
            <a:endParaRPr lang="en-GB" sz="1800" dirty="0">
              <a:latin typeface="Trebuchet MS" panose="020B0603020202020204" pitchFamily="34" charset="0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800" dirty="0">
                <a:latin typeface="Trebuchet MS" panose="020B0603020202020204" pitchFamily="34" charset="0"/>
              </a:rPr>
              <a:t>Check which measurements that you are exporting and that they make sense for your experiment.  </a:t>
            </a:r>
            <a:r>
              <a:rPr lang="en-GB" sz="1800" dirty="0" smtClean="0">
                <a:latin typeface="Trebuchet MS" panose="020B0603020202020204" pitchFamily="34" charset="0"/>
              </a:rPr>
              <a:t> E.g</a:t>
            </a:r>
            <a:r>
              <a:rPr lang="en-GB" sz="1800" dirty="0">
                <a:latin typeface="Trebuchet MS" panose="020B0603020202020204" pitchFamily="34" charset="0"/>
              </a:rPr>
              <a:t>. you may need counts and not intensity measurements.</a:t>
            </a:r>
          </a:p>
        </p:txBody>
      </p:sp>
      <p:sp>
        <p:nvSpPr>
          <p:cNvPr id="5" name="Oval 4"/>
          <p:cNvSpPr/>
          <p:nvPr/>
        </p:nvSpPr>
        <p:spPr>
          <a:xfrm>
            <a:off x="11556732" y="6222732"/>
            <a:ext cx="1270535" cy="1270535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185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1" y="0"/>
            <a:ext cx="8515928" cy="877455"/>
          </a:xfrm>
        </p:spPr>
        <p:txBody>
          <a:bodyPr>
            <a:normAutofit fontScale="90000"/>
          </a:bodyPr>
          <a:lstStyle/>
          <a:p>
            <a:pPr algn="l"/>
            <a:r>
              <a:rPr lang="en-GB" dirty="0">
                <a:latin typeface="Trebuchet MS" panose="020B0603020202020204" pitchFamily="34" charset="0"/>
              </a:rPr>
              <a:t>Break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1219058"/>
            <a:ext cx="9144000" cy="5638941"/>
          </a:xfrm>
        </p:spPr>
        <p:txBody>
          <a:bodyPr>
            <a:normAutofit/>
          </a:bodyPr>
          <a:lstStyle/>
          <a:p>
            <a:pPr algn="l"/>
            <a:r>
              <a:rPr lang="en-GB" dirty="0">
                <a:latin typeface="Trebuchet MS" panose="020B0603020202020204" pitchFamily="34" charset="0"/>
              </a:rPr>
              <a:t>I will show you a live example in the next session.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en-GB" dirty="0">
              <a:latin typeface="Trebuchet MS" panose="020B0603020202020204" pitchFamily="34" charset="0"/>
            </a:endParaRPr>
          </a:p>
          <a:p>
            <a:pPr algn="l"/>
            <a:endParaRPr lang="en-GB" dirty="0">
              <a:latin typeface="Trebuchet MS" panose="020B0603020202020204" pitchFamily="34" charset="0"/>
            </a:endParaRPr>
          </a:p>
        </p:txBody>
      </p:sp>
      <p:sp>
        <p:nvSpPr>
          <p:cNvPr id="4" name="Oval 3"/>
          <p:cNvSpPr/>
          <p:nvPr/>
        </p:nvSpPr>
        <p:spPr>
          <a:xfrm>
            <a:off x="11556732" y="6222732"/>
            <a:ext cx="1270535" cy="1270535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028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1" y="0"/>
            <a:ext cx="8515928" cy="877455"/>
          </a:xfrm>
        </p:spPr>
        <p:txBody>
          <a:bodyPr>
            <a:normAutofit fontScale="90000"/>
          </a:bodyPr>
          <a:lstStyle/>
          <a:p>
            <a:pPr algn="l"/>
            <a:r>
              <a:rPr lang="en-GB" dirty="0">
                <a:latin typeface="Trebuchet MS" panose="020B0603020202020204" pitchFamily="34" charset="0"/>
              </a:rPr>
              <a:t>Example pipeline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1219058"/>
            <a:ext cx="9144000" cy="5638941"/>
          </a:xfrm>
        </p:spPr>
        <p:txBody>
          <a:bodyPr>
            <a:normAutofit/>
          </a:bodyPr>
          <a:lstStyle/>
          <a:p>
            <a:pPr algn="l"/>
            <a:r>
              <a:rPr lang="en-GB" dirty="0">
                <a:latin typeface="Trebuchet MS" panose="020B0603020202020204" pitchFamily="34" charset="0"/>
              </a:rPr>
              <a:t>Intended Learning Outcomes:</a:t>
            </a:r>
          </a:p>
          <a:p>
            <a:pPr algn="l"/>
            <a:endParaRPr lang="en-GB" dirty="0">
              <a:latin typeface="Trebuchet MS" panose="020B0603020202020204" pitchFamily="34" charset="0"/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GB" dirty="0">
                <a:latin typeface="Trebuchet MS" panose="020B0603020202020204" pitchFamily="34" charset="0"/>
              </a:rPr>
              <a:t>Primary objects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GB" dirty="0">
                <a:latin typeface="Trebuchet MS" panose="020B0603020202020204" pitchFamily="34" charset="0"/>
              </a:rPr>
              <a:t>Secondary objects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GB" dirty="0">
                <a:latin typeface="Trebuchet MS" panose="020B0603020202020204" pitchFamily="34" charset="0"/>
              </a:rPr>
              <a:t>Tertiary objects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GB" dirty="0">
                <a:latin typeface="Trebuchet MS" panose="020B0603020202020204" pitchFamily="34" charset="0"/>
              </a:rPr>
              <a:t>Export segmentations as images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GB" dirty="0">
                <a:latin typeface="Trebuchet MS" panose="020B0603020202020204" pitchFamily="34" charset="0"/>
              </a:rPr>
              <a:t>Measurements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GB" dirty="0">
                <a:latin typeface="Trebuchet MS" panose="020B0603020202020204" pitchFamily="34" charset="0"/>
              </a:rPr>
              <a:t>Export measurements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en-GB" dirty="0">
              <a:latin typeface="Trebuchet MS" panose="020B0603020202020204" pitchFamily="34" charset="0"/>
            </a:endParaRPr>
          </a:p>
          <a:p>
            <a:pPr algn="l"/>
            <a:endParaRPr lang="en-GB" dirty="0">
              <a:latin typeface="Trebuchet MS" panose="020B0603020202020204" pitchFamily="34" charset="0"/>
            </a:endParaRPr>
          </a:p>
        </p:txBody>
      </p:sp>
      <p:sp>
        <p:nvSpPr>
          <p:cNvPr id="4" name="Oval 3"/>
          <p:cNvSpPr/>
          <p:nvPr/>
        </p:nvSpPr>
        <p:spPr>
          <a:xfrm>
            <a:off x="11556732" y="6222732"/>
            <a:ext cx="1270535" cy="1270535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052267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1" y="0"/>
            <a:ext cx="8515928" cy="877455"/>
          </a:xfrm>
        </p:spPr>
        <p:txBody>
          <a:bodyPr>
            <a:normAutofit fontScale="90000"/>
          </a:bodyPr>
          <a:lstStyle/>
          <a:p>
            <a:pPr algn="l"/>
            <a:r>
              <a:rPr lang="en-GB" dirty="0">
                <a:latin typeface="Trebuchet MS" panose="020B0603020202020204" pitchFamily="34" charset="0"/>
              </a:rPr>
              <a:t>Example pipeline</a:t>
            </a:r>
          </a:p>
        </p:txBody>
      </p:sp>
      <p:sp>
        <p:nvSpPr>
          <p:cNvPr id="4" name="Oval 3"/>
          <p:cNvSpPr/>
          <p:nvPr/>
        </p:nvSpPr>
        <p:spPr>
          <a:xfrm>
            <a:off x="11556732" y="6222732"/>
            <a:ext cx="1270535" cy="1270535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1524000" y="1219058"/>
            <a:ext cx="9144000" cy="5638941"/>
          </a:xfrm>
        </p:spPr>
        <p:txBody>
          <a:bodyPr>
            <a:normAutofit/>
          </a:bodyPr>
          <a:lstStyle/>
          <a:p>
            <a:pPr algn="l"/>
            <a:endParaRPr lang="en-GB" dirty="0">
              <a:latin typeface="Trebuchet MS" panose="020B0603020202020204" pitchFamily="34" charset="0"/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GB" dirty="0">
                <a:latin typeface="Trebuchet MS" panose="020B0603020202020204" pitchFamily="34" charset="0"/>
              </a:rPr>
              <a:t>Nuclei (w1), ER (w2), Nucleoli (w3), </a:t>
            </a:r>
            <a:r>
              <a:rPr lang="en-GB" dirty="0" err="1">
                <a:latin typeface="Trebuchet MS" panose="020B0603020202020204" pitchFamily="34" charset="0"/>
              </a:rPr>
              <a:t>ActinGolgiPM</a:t>
            </a:r>
            <a:r>
              <a:rPr lang="en-GB" dirty="0">
                <a:latin typeface="Trebuchet MS" panose="020B0603020202020204" pitchFamily="34" charset="0"/>
              </a:rPr>
              <a:t> (w4), Mitochondria (w5).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GB" dirty="0">
                <a:latin typeface="Trebuchet MS" panose="020B0603020202020204" pitchFamily="34" charset="0"/>
              </a:rPr>
              <a:t>Primary Objects </a:t>
            </a:r>
            <a:r>
              <a:rPr lang="en-GB" dirty="0" err="1">
                <a:latin typeface="Trebuchet MS" panose="020B0603020202020204" pitchFamily="34" charset="0"/>
              </a:rPr>
              <a:t>Hoescht</a:t>
            </a:r>
            <a:r>
              <a:rPr lang="en-GB" dirty="0">
                <a:latin typeface="Trebuchet MS" panose="020B0603020202020204" pitchFamily="34" charset="0"/>
              </a:rPr>
              <a:t>, 10-150, Otsu3, Shape </a:t>
            </a:r>
            <a:r>
              <a:rPr lang="en-GB" dirty="0" err="1">
                <a:latin typeface="Trebuchet MS" panose="020B0603020202020204" pitchFamily="34" charset="0"/>
              </a:rPr>
              <a:t>Shape</a:t>
            </a:r>
            <a:endParaRPr lang="en-GB" dirty="0">
              <a:latin typeface="Trebuchet MS" panose="020B0603020202020204" pitchFamily="34" charset="0"/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GB" dirty="0" err="1">
                <a:latin typeface="Trebuchet MS" panose="020B0603020202020204" pitchFamily="34" charset="0"/>
              </a:rPr>
              <a:t>Seconday</a:t>
            </a:r>
            <a:r>
              <a:rPr lang="en-GB" dirty="0">
                <a:latin typeface="Trebuchet MS" panose="020B0603020202020204" pitchFamily="34" charset="0"/>
              </a:rPr>
              <a:t> objects </a:t>
            </a:r>
            <a:r>
              <a:rPr lang="en-GB" dirty="0" err="1">
                <a:latin typeface="Trebuchet MS" panose="020B0603020202020204" pitchFamily="34" charset="0"/>
              </a:rPr>
              <a:t>ActinGolgiPM</a:t>
            </a:r>
            <a:r>
              <a:rPr lang="en-GB" dirty="0">
                <a:latin typeface="Trebuchet MS" panose="020B0603020202020204" pitchFamily="34" charset="0"/>
              </a:rPr>
              <a:t>, Propagation, use threshold correction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GB" dirty="0">
                <a:latin typeface="Trebuchet MS" panose="020B0603020202020204" pitchFamily="34" charset="0"/>
              </a:rPr>
              <a:t>Tertiary Objects, new = cytoplasm, larger= cells, smaller = nuclei.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GB" dirty="0">
                <a:latin typeface="Trebuchet MS" panose="020B0603020202020204" pitchFamily="34" charset="0"/>
              </a:rPr>
              <a:t>Enhance Nucleoli – speckles, 10, 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GB" dirty="0">
                <a:latin typeface="Trebuchet MS" panose="020B0603020202020204" pitchFamily="34" charset="0"/>
              </a:rPr>
              <a:t>Mask image, filtered nuclei by nuclei.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GB" dirty="0">
                <a:latin typeface="Trebuchet MS" panose="020B0603020202020204" pitchFamily="34" charset="0"/>
              </a:rPr>
              <a:t>Identify primary on nucleoli.2-15, intensity shape.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GB" dirty="0">
                <a:latin typeface="Trebuchet MS" panose="020B0603020202020204" pitchFamily="34" charset="0"/>
              </a:rPr>
              <a:t>Overlay outlines of </a:t>
            </a:r>
            <a:r>
              <a:rPr lang="en-GB" dirty="0" err="1">
                <a:latin typeface="Trebuchet MS" panose="020B0603020202020204" pitchFamily="34" charset="0"/>
              </a:rPr>
              <a:t>orignucleoli</a:t>
            </a:r>
            <a:r>
              <a:rPr lang="en-GB" dirty="0">
                <a:latin typeface="Trebuchet MS" panose="020B0603020202020204" pitchFamily="34" charset="0"/>
              </a:rPr>
              <a:t>, outline inner, nuclei and nucleoli, 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GB" dirty="0">
                <a:latin typeface="Trebuchet MS" panose="020B0603020202020204" pitchFamily="34" charset="0"/>
              </a:rPr>
              <a:t>Save this image.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GB" dirty="0">
                <a:latin typeface="Trebuchet MS" panose="020B0603020202020204" pitchFamily="34" charset="0"/>
              </a:rPr>
              <a:t>Relate objects, Nuclei and Nucleoli, 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GB" dirty="0">
                <a:latin typeface="Trebuchet MS" panose="020B0603020202020204" pitchFamily="34" charset="0"/>
              </a:rPr>
              <a:t>Measure object size shape, select all.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GB" dirty="0">
                <a:latin typeface="Trebuchet MS" panose="020B0603020202020204" pitchFamily="34" charset="0"/>
              </a:rPr>
              <a:t>Export to spreadsheet.  Calculate means and select the measurements to export.  Include filename.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en-GB" dirty="0">
              <a:latin typeface="Trebuchet MS" panose="020B0603020202020204" pitchFamily="34" charset="0"/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en-GB" dirty="0">
              <a:latin typeface="Trebuchet MS" panose="020B0603020202020204" pitchFamily="34" charset="0"/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en-GB" dirty="0">
              <a:latin typeface="Trebuchet MS" panose="020B0603020202020204" pitchFamily="34" charset="0"/>
            </a:endParaRPr>
          </a:p>
          <a:p>
            <a:pPr algn="l"/>
            <a:endParaRPr lang="en-GB" dirty="0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80102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1" y="0"/>
            <a:ext cx="8515928" cy="877455"/>
          </a:xfrm>
        </p:spPr>
        <p:txBody>
          <a:bodyPr>
            <a:normAutofit fontScale="90000"/>
          </a:bodyPr>
          <a:lstStyle/>
          <a:p>
            <a:pPr algn="l"/>
            <a:r>
              <a:rPr lang="en-GB" dirty="0">
                <a:latin typeface="Trebuchet MS" panose="020B0603020202020204" pitchFamily="34" charset="0"/>
              </a:rPr>
              <a:t>Lunch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1219058"/>
            <a:ext cx="9144000" cy="5638941"/>
          </a:xfrm>
        </p:spPr>
        <p:txBody>
          <a:bodyPr>
            <a:normAutofit/>
          </a:bodyPr>
          <a:lstStyle/>
          <a:p>
            <a:pPr algn="l"/>
            <a:r>
              <a:rPr lang="en-GB" dirty="0">
                <a:latin typeface="Trebuchet MS" panose="020B0603020202020204" pitchFamily="34" charset="0"/>
              </a:rPr>
              <a:t>Back at 1pm.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en-GB" dirty="0">
              <a:latin typeface="Trebuchet MS" panose="020B0603020202020204" pitchFamily="34" charset="0"/>
            </a:endParaRPr>
          </a:p>
          <a:p>
            <a:pPr algn="l"/>
            <a:endParaRPr lang="en-GB" dirty="0">
              <a:latin typeface="Trebuchet MS" panose="020B0603020202020204" pitchFamily="34" charset="0"/>
            </a:endParaRPr>
          </a:p>
        </p:txBody>
      </p:sp>
      <p:sp>
        <p:nvSpPr>
          <p:cNvPr id="4" name="Oval 3"/>
          <p:cNvSpPr/>
          <p:nvPr/>
        </p:nvSpPr>
        <p:spPr>
          <a:xfrm>
            <a:off x="11556732" y="6222732"/>
            <a:ext cx="1270535" cy="1270535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87766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1" y="0"/>
            <a:ext cx="9865896" cy="877455"/>
          </a:xfrm>
        </p:spPr>
        <p:txBody>
          <a:bodyPr>
            <a:normAutofit fontScale="90000"/>
          </a:bodyPr>
          <a:lstStyle/>
          <a:p>
            <a:pPr algn="l"/>
            <a:r>
              <a:rPr lang="en-GB" dirty="0">
                <a:latin typeface="Trebuchet MS" panose="020B0603020202020204" pitchFamily="34" charset="0"/>
              </a:rPr>
              <a:t>3 examples to work through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1219058"/>
            <a:ext cx="9144000" cy="5638941"/>
          </a:xfrm>
        </p:spPr>
        <p:txBody>
          <a:bodyPr>
            <a:normAutofit/>
          </a:bodyPr>
          <a:lstStyle/>
          <a:p>
            <a:pPr algn="l"/>
            <a:r>
              <a:rPr lang="en-GB" dirty="0" err="1">
                <a:latin typeface="Trebuchet MS" panose="020B0603020202020204" pitchFamily="34" charset="0"/>
              </a:rPr>
              <a:t>CellProfiler</a:t>
            </a:r>
            <a:r>
              <a:rPr lang="en-GB" dirty="0">
                <a:latin typeface="Trebuchet MS" panose="020B0603020202020204" pitchFamily="34" charset="0"/>
              </a:rPr>
              <a:t> Workshop </a:t>
            </a:r>
            <a:r>
              <a:rPr lang="en-GB" dirty="0" smtClean="0">
                <a:latin typeface="Trebuchet MS" panose="020B0603020202020204" pitchFamily="34" charset="0"/>
              </a:rPr>
              <a:t>1 </a:t>
            </a:r>
          </a:p>
          <a:p>
            <a:pPr algn="l"/>
            <a:r>
              <a:rPr lang="en-GB" dirty="0" smtClean="0">
                <a:latin typeface="Trebuchet MS" panose="020B0603020202020204" pitchFamily="34" charset="0"/>
              </a:rPr>
              <a:t>CPW1_Example_Human</a:t>
            </a:r>
            <a:endParaRPr lang="en-GB" dirty="0">
              <a:latin typeface="Trebuchet MS" panose="020B0603020202020204" pitchFamily="34" charset="0"/>
            </a:endParaRPr>
          </a:p>
          <a:p>
            <a:pPr algn="l"/>
            <a:endParaRPr lang="en-GB" dirty="0">
              <a:latin typeface="Trebuchet MS" panose="020B0603020202020204" pitchFamily="34" charset="0"/>
            </a:endParaRPr>
          </a:p>
          <a:p>
            <a:pPr algn="l"/>
            <a:r>
              <a:rPr lang="en-GB" dirty="0" err="1">
                <a:latin typeface="Trebuchet MS" panose="020B0603020202020204" pitchFamily="34" charset="0"/>
              </a:rPr>
              <a:t>CellProfiler</a:t>
            </a:r>
            <a:r>
              <a:rPr lang="en-GB" dirty="0">
                <a:latin typeface="Trebuchet MS" panose="020B0603020202020204" pitchFamily="34" charset="0"/>
              </a:rPr>
              <a:t> Workshop </a:t>
            </a:r>
            <a:r>
              <a:rPr lang="en-GB" dirty="0" smtClean="0">
                <a:latin typeface="Trebuchet MS" panose="020B0603020202020204" pitchFamily="34" charset="0"/>
              </a:rPr>
              <a:t>2</a:t>
            </a:r>
          </a:p>
          <a:p>
            <a:pPr algn="l"/>
            <a:r>
              <a:rPr lang="en-GB" dirty="0" smtClean="0">
                <a:latin typeface="Trebuchet MS" panose="020B0603020202020204" pitchFamily="34" charset="0"/>
              </a:rPr>
              <a:t>CPW2_Example_5channel</a:t>
            </a:r>
            <a:endParaRPr lang="en-GB" dirty="0">
              <a:latin typeface="Trebuchet MS" panose="020B0603020202020204" pitchFamily="34" charset="0"/>
            </a:endParaRPr>
          </a:p>
          <a:p>
            <a:pPr algn="l"/>
            <a:endParaRPr lang="en-GB" dirty="0">
              <a:latin typeface="Trebuchet MS" panose="020B0603020202020204" pitchFamily="34" charset="0"/>
            </a:endParaRPr>
          </a:p>
          <a:p>
            <a:pPr algn="l"/>
            <a:r>
              <a:rPr lang="en-GB" dirty="0" err="1">
                <a:latin typeface="Trebuchet MS" panose="020B0603020202020204" pitchFamily="34" charset="0"/>
              </a:rPr>
              <a:t>CellProfiler</a:t>
            </a:r>
            <a:r>
              <a:rPr lang="en-GB" dirty="0">
                <a:latin typeface="Trebuchet MS" panose="020B0603020202020204" pitchFamily="34" charset="0"/>
              </a:rPr>
              <a:t> Workshop </a:t>
            </a:r>
            <a:r>
              <a:rPr lang="en-GB" dirty="0" smtClean="0">
                <a:latin typeface="Trebuchet MS" panose="020B0603020202020204" pitchFamily="34" charset="0"/>
              </a:rPr>
              <a:t>3</a:t>
            </a:r>
          </a:p>
          <a:p>
            <a:pPr algn="l"/>
            <a:r>
              <a:rPr lang="en-GB" dirty="0" smtClean="0">
                <a:latin typeface="Trebuchet MS" panose="020B0603020202020204" pitchFamily="34" charset="0"/>
              </a:rPr>
              <a:t>CPW2_Example_3DSegmentation</a:t>
            </a:r>
          </a:p>
          <a:p>
            <a:pPr algn="l"/>
            <a:endParaRPr lang="en-GB" dirty="0">
              <a:latin typeface="Trebuchet MS" panose="020B0603020202020204" pitchFamily="34" charset="0"/>
            </a:endParaRPr>
          </a:p>
          <a:p>
            <a:pPr algn="l"/>
            <a:r>
              <a:rPr lang="en-GB" b="1" dirty="0" smtClean="0">
                <a:latin typeface="Trebuchet MS" panose="020B0603020202020204" pitchFamily="34" charset="0"/>
              </a:rPr>
              <a:t>Please ask for help when you need it </a:t>
            </a:r>
            <a:r>
              <a:rPr lang="en-GB" b="1" dirty="0" smtClean="0">
                <a:latin typeface="Trebuchet MS" panose="020B0603020202020204" pitchFamily="34" charset="0"/>
                <a:sym typeface="Wingdings" panose="05000000000000000000" pitchFamily="2" charset="2"/>
              </a:rPr>
              <a:t></a:t>
            </a:r>
            <a:endParaRPr lang="en-GB" b="1" dirty="0" smtClean="0">
              <a:latin typeface="Trebuchet MS" panose="020B0603020202020204" pitchFamily="34" charset="0"/>
            </a:endParaRPr>
          </a:p>
          <a:p>
            <a:pPr algn="l"/>
            <a:endParaRPr lang="en-GB" dirty="0">
              <a:latin typeface="Trebuchet MS" panose="020B0603020202020204" pitchFamily="34" charset="0"/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en-GB" dirty="0">
              <a:latin typeface="Trebuchet MS" panose="020B0603020202020204" pitchFamily="34" charset="0"/>
            </a:endParaRPr>
          </a:p>
          <a:p>
            <a:pPr algn="l"/>
            <a:endParaRPr lang="en-GB" dirty="0">
              <a:latin typeface="Trebuchet MS" panose="020B0603020202020204" pitchFamily="34" charset="0"/>
            </a:endParaRPr>
          </a:p>
        </p:txBody>
      </p:sp>
      <p:sp>
        <p:nvSpPr>
          <p:cNvPr id="4" name="Oval 3"/>
          <p:cNvSpPr/>
          <p:nvPr/>
        </p:nvSpPr>
        <p:spPr>
          <a:xfrm>
            <a:off x="11556732" y="6222732"/>
            <a:ext cx="1270535" cy="1270535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815250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1" y="0"/>
            <a:ext cx="9865896" cy="877455"/>
          </a:xfrm>
        </p:spPr>
        <p:txBody>
          <a:bodyPr>
            <a:normAutofit fontScale="90000"/>
          </a:bodyPr>
          <a:lstStyle/>
          <a:p>
            <a:pPr algn="l"/>
            <a:r>
              <a:rPr lang="en-GB" dirty="0" err="1" smtClean="0">
                <a:latin typeface="Trebuchet MS" panose="020B0603020202020204" pitchFamily="34" charset="0"/>
              </a:rPr>
              <a:t>Menti</a:t>
            </a:r>
            <a:r>
              <a:rPr lang="en-GB" dirty="0" smtClean="0">
                <a:latin typeface="Trebuchet MS" panose="020B0603020202020204" pitchFamily="34" charset="0"/>
              </a:rPr>
              <a:t> poll</a:t>
            </a:r>
            <a:endParaRPr lang="en-GB" dirty="0">
              <a:latin typeface="Trebuchet MS" panose="020B0603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1219058"/>
            <a:ext cx="9144000" cy="5638941"/>
          </a:xfrm>
        </p:spPr>
        <p:txBody>
          <a:bodyPr>
            <a:normAutofit/>
          </a:bodyPr>
          <a:lstStyle/>
          <a:p>
            <a:pPr algn="l"/>
            <a:r>
              <a:rPr lang="en-GB" dirty="0" smtClean="0">
                <a:latin typeface="Trebuchet MS" panose="020B0603020202020204" pitchFamily="34" charset="0"/>
              </a:rPr>
              <a:t>What will you use </a:t>
            </a:r>
            <a:r>
              <a:rPr lang="en-GB" dirty="0" err="1" smtClean="0">
                <a:latin typeface="Trebuchet MS" panose="020B0603020202020204" pitchFamily="34" charset="0"/>
              </a:rPr>
              <a:t>CellProfiler</a:t>
            </a:r>
            <a:r>
              <a:rPr lang="en-GB" dirty="0" smtClean="0">
                <a:latin typeface="Trebuchet MS" panose="020B0603020202020204" pitchFamily="34" charset="0"/>
              </a:rPr>
              <a:t> to analyse?</a:t>
            </a:r>
            <a:endParaRPr lang="en-GB" dirty="0">
              <a:latin typeface="Trebuchet MS" panose="020B0603020202020204" pitchFamily="34" charset="0"/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en-GB" dirty="0" smtClean="0">
              <a:latin typeface="Trebuchet MS" panose="020B0603020202020204" pitchFamily="34" charset="0"/>
            </a:endParaRPr>
          </a:p>
          <a:p>
            <a:pPr algn="l"/>
            <a:r>
              <a:rPr lang="en-GB" dirty="0">
                <a:latin typeface="Trebuchet MS" panose="020B0603020202020204" pitchFamily="34" charset="0"/>
                <a:hlinkClick r:id="rId2"/>
              </a:rPr>
              <a:t>https://</a:t>
            </a:r>
            <a:r>
              <a:rPr lang="en-GB" dirty="0" smtClean="0">
                <a:latin typeface="Trebuchet MS" panose="020B0603020202020204" pitchFamily="34" charset="0"/>
                <a:hlinkClick r:id="rId2"/>
              </a:rPr>
              <a:t>www.menti.com/alsz64dykyci</a:t>
            </a:r>
            <a:endParaRPr lang="en-GB" dirty="0" smtClean="0">
              <a:latin typeface="Trebuchet MS" panose="020B0603020202020204" pitchFamily="34" charset="0"/>
            </a:endParaRPr>
          </a:p>
          <a:p>
            <a:pPr algn="l"/>
            <a:endParaRPr lang="en-GB" dirty="0">
              <a:latin typeface="Trebuchet MS" panose="020B0603020202020204" pitchFamily="34" charset="0"/>
            </a:endParaRPr>
          </a:p>
          <a:p>
            <a:pPr algn="l"/>
            <a:r>
              <a:rPr lang="en-GB" sz="4400" dirty="0" smtClean="0">
                <a:latin typeface="Trebuchet MS" panose="020B0603020202020204" pitchFamily="34" charset="0"/>
              </a:rPr>
              <a:t>Go to menti.com and enter code:  </a:t>
            </a:r>
            <a:r>
              <a:rPr lang="en-GB" sz="4400" b="1" dirty="0"/>
              <a:t>8998 2668</a:t>
            </a:r>
            <a:endParaRPr lang="en-GB" sz="4400" dirty="0">
              <a:latin typeface="Trebuchet MS" panose="020B0603020202020204" pitchFamily="34" charset="0"/>
            </a:endParaRPr>
          </a:p>
          <a:p>
            <a:pPr algn="l"/>
            <a:endParaRPr lang="en-GB" dirty="0">
              <a:latin typeface="Trebuchet MS" panose="020B0603020202020204" pitchFamily="34" charset="0"/>
            </a:endParaRPr>
          </a:p>
        </p:txBody>
      </p:sp>
      <p:sp>
        <p:nvSpPr>
          <p:cNvPr id="4" name="Oval 3"/>
          <p:cNvSpPr/>
          <p:nvPr/>
        </p:nvSpPr>
        <p:spPr>
          <a:xfrm>
            <a:off x="11556732" y="6222732"/>
            <a:ext cx="1270535" cy="1270535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34027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1" y="0"/>
            <a:ext cx="7610765" cy="877455"/>
          </a:xfrm>
        </p:spPr>
        <p:txBody>
          <a:bodyPr>
            <a:normAutofit fontScale="90000"/>
          </a:bodyPr>
          <a:lstStyle/>
          <a:p>
            <a:pPr algn="l"/>
            <a:r>
              <a:rPr lang="en-GB" dirty="0">
                <a:latin typeface="Trebuchet MS" panose="020B0603020202020204" pitchFamily="34" charset="0"/>
              </a:rPr>
              <a:t>What is </a:t>
            </a:r>
            <a:r>
              <a:rPr lang="en-GB" dirty="0" err="1">
                <a:latin typeface="Trebuchet MS" panose="020B0603020202020204" pitchFamily="34" charset="0"/>
              </a:rPr>
              <a:t>CellProfiler</a:t>
            </a:r>
            <a:r>
              <a:rPr lang="en-GB" dirty="0">
                <a:latin typeface="Trebuchet MS" panose="020B0603020202020204" pitchFamily="34" charset="0"/>
              </a:rPr>
              <a:t>?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28073" y="3251200"/>
            <a:ext cx="10945091" cy="3606799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dirty="0">
                <a:latin typeface="Trebuchet MS" panose="020B0603020202020204" pitchFamily="34" charset="0"/>
              </a:rPr>
              <a:t>Free! Image Analysis Software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dirty="0">
                <a:latin typeface="Trebuchet MS" panose="020B0603020202020204" pitchFamily="34" charset="0"/>
              </a:rPr>
              <a:t>Open source – can be used by anyone.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GB" dirty="0">
              <a:latin typeface="Trebuchet MS" panose="020B0603020202020204" pitchFamily="34" charset="0"/>
            </a:endParaRPr>
          </a:p>
          <a:p>
            <a:pPr marL="360000" indent="-360000" algn="l">
              <a:buFont typeface="Arial" panose="020B0604020202020204" pitchFamily="34" charset="0"/>
              <a:buChar char="•"/>
            </a:pPr>
            <a:r>
              <a:rPr lang="en-GB" dirty="0">
                <a:latin typeface="Trebuchet MS" panose="020B0603020202020204" pitchFamily="34" charset="0"/>
              </a:rPr>
              <a:t>Project started in 2003: </a:t>
            </a:r>
            <a:r>
              <a:rPr lang="en-GB" u="sng" dirty="0">
                <a:latin typeface="Trebuchet MS" panose="020B0603020202020204" pitchFamily="34" charset="0"/>
              </a:rPr>
              <a:t>Anne E. Carpenter</a:t>
            </a:r>
            <a:r>
              <a:rPr lang="en-GB" dirty="0">
                <a:latin typeface="Trebuchet MS" panose="020B0603020202020204" pitchFamily="34" charset="0"/>
              </a:rPr>
              <a:t> and </a:t>
            </a:r>
            <a:r>
              <a:rPr lang="en-GB" u="sng" dirty="0" err="1">
                <a:latin typeface="Trebuchet MS" panose="020B0603020202020204" pitchFamily="34" charset="0"/>
              </a:rPr>
              <a:t>Thouis</a:t>
            </a:r>
            <a:r>
              <a:rPr lang="en-GB" u="sng" dirty="0">
                <a:latin typeface="Trebuchet MS" panose="020B0603020202020204" pitchFamily="34" charset="0"/>
              </a:rPr>
              <a:t> (Ray) Jones</a:t>
            </a:r>
            <a:r>
              <a:rPr lang="en-GB" dirty="0">
                <a:latin typeface="Trebuchet MS" panose="020B0603020202020204" pitchFamily="34" charset="0"/>
              </a:rPr>
              <a:t> in the Sabatini Laboratory and </a:t>
            </a:r>
            <a:r>
              <a:rPr lang="en-GB" dirty="0" err="1">
                <a:latin typeface="Trebuchet MS" panose="020B0603020202020204" pitchFamily="34" charset="0"/>
              </a:rPr>
              <a:t>Golland</a:t>
            </a:r>
            <a:r>
              <a:rPr lang="en-GB" dirty="0">
                <a:latin typeface="Trebuchet MS" panose="020B0603020202020204" pitchFamily="34" charset="0"/>
              </a:rPr>
              <a:t> laboratory.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GB" dirty="0">
              <a:latin typeface="Trebuchet MS" panose="020B06030202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dirty="0">
                <a:latin typeface="Trebuchet MS" panose="020B0603020202020204" pitchFamily="34" charset="0"/>
              </a:rPr>
              <a:t>Now </a:t>
            </a:r>
            <a:r>
              <a:rPr lang="en-GB" u="sng" dirty="0">
                <a:latin typeface="Trebuchet MS" panose="020B0603020202020204" pitchFamily="34" charset="0"/>
              </a:rPr>
              <a:t>Beth </a:t>
            </a:r>
            <a:r>
              <a:rPr lang="en-GB" u="sng" dirty="0" err="1">
                <a:latin typeface="Trebuchet MS" panose="020B0603020202020204" pitchFamily="34" charset="0"/>
              </a:rPr>
              <a:t>Cimini</a:t>
            </a:r>
            <a:r>
              <a:rPr lang="en-GB" dirty="0">
                <a:latin typeface="Trebuchet MS" panose="020B0603020202020204" pitchFamily="34" charset="0"/>
              </a:rPr>
              <a:t> Lab at the Broad Institute of MIT and Harvard.</a:t>
            </a:r>
          </a:p>
          <a:p>
            <a:pPr algn="l"/>
            <a:endParaRPr lang="en-GB" dirty="0">
              <a:latin typeface="Trebuchet MS" panose="020B0603020202020204" pitchFamily="34" charset="0"/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en-GB" dirty="0">
              <a:latin typeface="Trebuchet MS" panose="020B0603020202020204" pitchFamily="34" charset="0"/>
            </a:endParaRPr>
          </a:p>
          <a:p>
            <a:pPr algn="l"/>
            <a:endParaRPr lang="en-GB" dirty="0">
              <a:latin typeface="Trebuchet MS" panose="020B0603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9764" y="877455"/>
            <a:ext cx="7712471" cy="1917799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11556732" y="6222732"/>
            <a:ext cx="1270535" cy="1270535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0742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1" y="0"/>
            <a:ext cx="9865896" cy="877455"/>
          </a:xfrm>
        </p:spPr>
        <p:txBody>
          <a:bodyPr>
            <a:normAutofit fontScale="90000"/>
          </a:bodyPr>
          <a:lstStyle/>
          <a:p>
            <a:pPr algn="l"/>
            <a:r>
              <a:rPr lang="en-GB" dirty="0" err="1" smtClean="0">
                <a:latin typeface="Trebuchet MS" panose="020B0603020202020204" pitchFamily="34" charset="0"/>
              </a:rPr>
              <a:t>CellProfiler</a:t>
            </a:r>
            <a:r>
              <a:rPr lang="en-GB" dirty="0" smtClean="0">
                <a:latin typeface="Trebuchet MS" panose="020B0603020202020204" pitchFamily="34" charset="0"/>
              </a:rPr>
              <a:t> </a:t>
            </a:r>
            <a:r>
              <a:rPr lang="en-GB" dirty="0" smtClean="0">
                <a:latin typeface="Trebuchet MS" panose="020B0603020202020204" pitchFamily="34" charset="0"/>
              </a:rPr>
              <a:t>Analyst</a:t>
            </a:r>
            <a:endParaRPr lang="en-GB" dirty="0">
              <a:latin typeface="Trebuchet MS" panose="020B0603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1219058"/>
            <a:ext cx="9144000" cy="5638941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dirty="0" smtClean="0">
                <a:latin typeface="Trebuchet MS" panose="020B0603020202020204" pitchFamily="34" charset="0"/>
              </a:rPr>
              <a:t>Machine Learning and classification using </a:t>
            </a:r>
            <a:r>
              <a:rPr lang="en-GB" dirty="0" err="1" smtClean="0">
                <a:latin typeface="Trebuchet MS" panose="020B0603020202020204" pitchFamily="34" charset="0"/>
              </a:rPr>
              <a:t>CellProfiler</a:t>
            </a:r>
            <a:r>
              <a:rPr lang="en-GB" dirty="0" smtClean="0">
                <a:latin typeface="Trebuchet MS" panose="020B0603020202020204" pitchFamily="34" charset="0"/>
              </a:rPr>
              <a:t> data:</a:t>
            </a:r>
          </a:p>
          <a:p>
            <a:pPr algn="l"/>
            <a:r>
              <a:rPr lang="en-GB" dirty="0">
                <a:latin typeface="Trebuchet MS" panose="020B0603020202020204" pitchFamily="34" charset="0"/>
                <a:hlinkClick r:id="rId2"/>
              </a:rPr>
              <a:t>https://cellprofileranalyst.org</a:t>
            </a:r>
            <a:r>
              <a:rPr lang="en-GB" dirty="0" smtClean="0">
                <a:latin typeface="Trebuchet MS" panose="020B0603020202020204" pitchFamily="34" charset="0"/>
                <a:hlinkClick r:id="rId2"/>
              </a:rPr>
              <a:t>/</a:t>
            </a:r>
            <a:endParaRPr lang="en-GB" dirty="0" smtClean="0">
              <a:latin typeface="Trebuchet MS" panose="020B0603020202020204" pitchFamily="34" charset="0"/>
            </a:endParaRPr>
          </a:p>
          <a:p>
            <a:pPr algn="l"/>
            <a:endParaRPr lang="en-GB" dirty="0">
              <a:latin typeface="Trebuchet MS" panose="020B0603020202020204" pitchFamily="34" charset="0"/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en-GB" dirty="0">
              <a:latin typeface="Trebuchet MS" panose="020B0603020202020204" pitchFamily="34" charset="0"/>
            </a:endParaRPr>
          </a:p>
          <a:p>
            <a:pPr algn="l"/>
            <a:endParaRPr lang="en-GB" dirty="0">
              <a:latin typeface="Trebuchet MS" panose="020B0603020202020204" pitchFamily="34" charset="0"/>
            </a:endParaRPr>
          </a:p>
        </p:txBody>
      </p:sp>
      <p:sp>
        <p:nvSpPr>
          <p:cNvPr id="4" name="Oval 3"/>
          <p:cNvSpPr/>
          <p:nvPr/>
        </p:nvSpPr>
        <p:spPr>
          <a:xfrm>
            <a:off x="11556732" y="6222732"/>
            <a:ext cx="1270535" cy="1270535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9167" t="17556" r="9833" b="9259"/>
          <a:stretch/>
        </p:blipFill>
        <p:spPr>
          <a:xfrm>
            <a:off x="1863697" y="2329881"/>
            <a:ext cx="8464607" cy="4301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29320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1" y="0"/>
            <a:ext cx="9865896" cy="877455"/>
          </a:xfrm>
        </p:spPr>
        <p:txBody>
          <a:bodyPr>
            <a:normAutofit fontScale="90000"/>
          </a:bodyPr>
          <a:lstStyle/>
          <a:p>
            <a:pPr algn="l"/>
            <a:r>
              <a:rPr lang="en-GB" dirty="0" smtClean="0">
                <a:latin typeface="Trebuchet MS" panose="020B0603020202020204" pitchFamily="34" charset="0"/>
              </a:rPr>
              <a:t>Feedback Form</a:t>
            </a:r>
            <a:endParaRPr lang="en-GB" dirty="0">
              <a:latin typeface="Trebuchet MS" panose="020B0603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1219058"/>
            <a:ext cx="9144000" cy="5638941"/>
          </a:xfrm>
        </p:spPr>
        <p:txBody>
          <a:bodyPr>
            <a:normAutofit/>
          </a:bodyPr>
          <a:lstStyle/>
          <a:p>
            <a:pPr algn="l"/>
            <a:r>
              <a:rPr lang="en-GB" dirty="0" smtClean="0">
                <a:latin typeface="Trebuchet MS" panose="020B0603020202020204" pitchFamily="34" charset="0"/>
              </a:rPr>
              <a:t>Feedback greatly appreciated!</a:t>
            </a:r>
          </a:p>
          <a:p>
            <a:pPr algn="l"/>
            <a:endParaRPr lang="en-GB" dirty="0">
              <a:latin typeface="Trebuchet MS" panose="020B0603020202020204" pitchFamily="34" charset="0"/>
            </a:endParaRPr>
          </a:p>
          <a:p>
            <a:pPr algn="l"/>
            <a:r>
              <a:rPr lang="en-GB" dirty="0">
                <a:latin typeface="Trebuchet MS" panose="020B0603020202020204" pitchFamily="34" charset="0"/>
                <a:hlinkClick r:id="rId2"/>
              </a:rPr>
              <a:t>https://</a:t>
            </a:r>
            <a:r>
              <a:rPr lang="en-GB" dirty="0" smtClean="0">
                <a:latin typeface="Trebuchet MS" panose="020B0603020202020204" pitchFamily="34" charset="0"/>
                <a:hlinkClick r:id="rId2"/>
              </a:rPr>
              <a:t>forms.gle/JPKb8JAUk2rhRM7j7</a:t>
            </a:r>
            <a:endParaRPr lang="en-GB" dirty="0" smtClean="0">
              <a:latin typeface="Trebuchet MS" panose="020B0603020202020204" pitchFamily="34" charset="0"/>
            </a:endParaRPr>
          </a:p>
          <a:p>
            <a:pPr lvl="1" algn="l"/>
            <a:endParaRPr lang="en-GB" dirty="0">
              <a:latin typeface="Trebuchet MS" panose="020B0603020202020204" pitchFamily="34" charset="0"/>
            </a:endParaRPr>
          </a:p>
          <a:p>
            <a:pPr algn="l"/>
            <a:endParaRPr lang="en-GB" dirty="0">
              <a:latin typeface="Trebuchet MS" panose="020B0603020202020204" pitchFamily="34" charset="0"/>
            </a:endParaRPr>
          </a:p>
        </p:txBody>
      </p:sp>
      <p:sp>
        <p:nvSpPr>
          <p:cNvPr id="4" name="Oval 3"/>
          <p:cNvSpPr/>
          <p:nvPr/>
        </p:nvSpPr>
        <p:spPr>
          <a:xfrm>
            <a:off x="11556732" y="6222732"/>
            <a:ext cx="1270535" cy="1270535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0347" y="2708564"/>
            <a:ext cx="3971306" cy="3971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1482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1" y="0"/>
            <a:ext cx="7610765" cy="877455"/>
          </a:xfrm>
        </p:spPr>
        <p:txBody>
          <a:bodyPr>
            <a:normAutofit fontScale="90000"/>
          </a:bodyPr>
          <a:lstStyle/>
          <a:p>
            <a:pPr algn="l"/>
            <a:r>
              <a:rPr lang="en-GB" dirty="0">
                <a:latin typeface="Trebuchet MS" panose="020B0603020202020204" pitchFamily="34" charset="0"/>
              </a:rPr>
              <a:t>Why </a:t>
            </a:r>
            <a:r>
              <a:rPr lang="en-GB" dirty="0" err="1">
                <a:latin typeface="Trebuchet MS" panose="020B0603020202020204" pitchFamily="34" charset="0"/>
              </a:rPr>
              <a:t>CellProfiler</a:t>
            </a:r>
            <a:r>
              <a:rPr lang="en-GB" dirty="0">
                <a:latin typeface="Trebuchet MS" panose="020B0603020202020204" pitchFamily="34" charset="0"/>
              </a:rPr>
              <a:t>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4034" y="198582"/>
            <a:ext cx="5460201" cy="1357745"/>
          </a:xfrm>
          <a:prstGeom prst="rect">
            <a:avLst/>
          </a:prstGeom>
        </p:spPr>
      </p:pic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628073" y="3251200"/>
            <a:ext cx="10945091" cy="3606799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dirty="0">
                <a:latin typeface="Trebuchet MS" panose="020B0603020202020204" pitchFamily="34" charset="0"/>
              </a:rPr>
              <a:t>Complementary to other image analysis software e.g. Fiji.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dirty="0">
                <a:latin typeface="Trebuchet MS" panose="020B0603020202020204" pitchFamily="34" charset="0"/>
              </a:rPr>
              <a:t>Much easier to build analysis pipelines and batch image analysis.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dirty="0">
                <a:latin typeface="Trebuchet MS" panose="020B0603020202020204" pitchFamily="34" charset="0"/>
              </a:rPr>
              <a:t>No coding experience required.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GB" dirty="0">
              <a:latin typeface="Trebuchet MS" panose="020B06030202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dirty="0">
                <a:latin typeface="Trebuchet MS" panose="020B0603020202020204" pitchFamily="34" charset="0"/>
              </a:rPr>
              <a:t>Can export images and measurements easily.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dirty="0">
                <a:latin typeface="Trebuchet MS" panose="020B0603020202020204" pitchFamily="34" charset="0"/>
              </a:rPr>
              <a:t>Project and pipeline organisation and sharing.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dirty="0">
                <a:latin typeface="Trebuchet MS" panose="020B0603020202020204" pitchFamily="34" charset="0"/>
              </a:rPr>
              <a:t>Possible to import data for machine learning in </a:t>
            </a:r>
            <a:r>
              <a:rPr lang="en-GB" dirty="0" err="1">
                <a:latin typeface="Trebuchet MS" panose="020B0603020202020204" pitchFamily="34" charset="0"/>
              </a:rPr>
              <a:t>CellProfiler</a:t>
            </a:r>
            <a:r>
              <a:rPr lang="en-GB" dirty="0">
                <a:latin typeface="Trebuchet MS" panose="020B0603020202020204" pitchFamily="34" charset="0"/>
              </a:rPr>
              <a:t> Analyst.</a:t>
            </a:r>
          </a:p>
          <a:p>
            <a:pPr algn="l"/>
            <a:endParaRPr lang="en-GB" dirty="0">
              <a:latin typeface="Trebuchet MS" panose="020B0603020202020204" pitchFamily="34" charset="0"/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en-GB" dirty="0">
              <a:latin typeface="Trebuchet MS" panose="020B0603020202020204" pitchFamily="34" charset="0"/>
            </a:endParaRPr>
          </a:p>
          <a:p>
            <a:pPr algn="l"/>
            <a:endParaRPr lang="en-GB" dirty="0">
              <a:latin typeface="Trebuchet MS" panose="020B0603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3436" y="932872"/>
            <a:ext cx="1470891" cy="147089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2873" y="1724892"/>
            <a:ext cx="1179368" cy="117936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0787" y="821709"/>
            <a:ext cx="1344194" cy="1469235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11556732" y="6222732"/>
            <a:ext cx="1270535" cy="1270535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9728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1" y="0"/>
            <a:ext cx="7610765" cy="877455"/>
          </a:xfrm>
        </p:spPr>
        <p:txBody>
          <a:bodyPr>
            <a:normAutofit fontScale="90000"/>
          </a:bodyPr>
          <a:lstStyle/>
          <a:p>
            <a:pPr algn="l"/>
            <a:r>
              <a:rPr lang="en-GB" dirty="0">
                <a:latin typeface="Trebuchet MS" panose="020B0603020202020204" pitchFamily="34" charset="0"/>
              </a:rPr>
              <a:t>Why I use it?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4034" y="198582"/>
            <a:ext cx="5460201" cy="1357745"/>
          </a:xfrm>
          <a:prstGeom prst="rect">
            <a:avLst/>
          </a:prstGeom>
        </p:spPr>
      </p:pic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628073" y="1754910"/>
            <a:ext cx="10945091" cy="5103090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dirty="0">
                <a:latin typeface="Trebuchet MS" panose="020B0603020202020204" pitchFamily="34" charset="0"/>
              </a:rPr>
              <a:t>Batch image analysis, especially fluorescent images.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dirty="0">
                <a:latin typeface="Trebuchet MS" panose="020B0603020202020204" pitchFamily="34" charset="0"/>
              </a:rPr>
              <a:t>Nuclei counting.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dirty="0">
                <a:latin typeface="Trebuchet MS" panose="020B0603020202020204" pitchFamily="34" charset="0"/>
              </a:rPr>
              <a:t>Cell counting and area measurement.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dirty="0">
                <a:latin typeface="Trebuchet MS" panose="020B0603020202020204" pitchFamily="34" charset="0"/>
              </a:rPr>
              <a:t>Spot counting inside cells.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GB" dirty="0">
              <a:latin typeface="Trebuchet MS" panose="020B06030202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dirty="0">
                <a:latin typeface="Trebuchet MS" panose="020B0603020202020204" pitchFamily="34" charset="0"/>
              </a:rPr>
              <a:t>Scratch-wound analysis.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GB" dirty="0">
              <a:latin typeface="Trebuchet MS" panose="020B06030202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dirty="0">
                <a:latin typeface="Trebuchet MS" panose="020B0603020202020204" pitchFamily="34" charset="0"/>
              </a:rPr>
              <a:t>Colony counting – e.g. crystal violet staining.</a:t>
            </a:r>
          </a:p>
          <a:p>
            <a:pPr algn="l"/>
            <a:endParaRPr lang="en-GB" dirty="0">
              <a:latin typeface="Trebuchet MS" panose="020B0603020202020204" pitchFamily="34" charset="0"/>
            </a:endParaRPr>
          </a:p>
          <a:p>
            <a:pPr algn="l"/>
            <a:r>
              <a:rPr lang="en-GB" b="1" dirty="0">
                <a:latin typeface="Trebuchet MS" panose="020B0603020202020204" pitchFamily="34" charset="0"/>
              </a:rPr>
              <a:t>I will use a </a:t>
            </a:r>
            <a:r>
              <a:rPr lang="en-GB" b="1" dirty="0" err="1">
                <a:latin typeface="Trebuchet MS" panose="020B0603020202020204" pitchFamily="34" charset="0"/>
              </a:rPr>
              <a:t>Menti</a:t>
            </a:r>
            <a:r>
              <a:rPr lang="en-GB" b="1" dirty="0">
                <a:latin typeface="Trebuchet MS" panose="020B0603020202020204" pitchFamily="34" charset="0"/>
              </a:rPr>
              <a:t> poll later to see what you may use it for.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en-GB" dirty="0">
              <a:latin typeface="Trebuchet MS" panose="020B0603020202020204" pitchFamily="34" charset="0"/>
            </a:endParaRPr>
          </a:p>
          <a:p>
            <a:pPr algn="l"/>
            <a:endParaRPr lang="en-GB" dirty="0">
              <a:latin typeface="Trebuchet MS" panose="020B0603020202020204" pitchFamily="34" charset="0"/>
            </a:endParaRPr>
          </a:p>
        </p:txBody>
      </p:sp>
      <p:sp>
        <p:nvSpPr>
          <p:cNvPr id="8" name="Oval 7"/>
          <p:cNvSpPr/>
          <p:nvPr/>
        </p:nvSpPr>
        <p:spPr>
          <a:xfrm>
            <a:off x="11556732" y="6222732"/>
            <a:ext cx="1270535" cy="1270535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3685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26111" t="19197" r="36551" b="13416"/>
          <a:stretch/>
        </p:blipFill>
        <p:spPr>
          <a:xfrm>
            <a:off x="8210335" y="1016000"/>
            <a:ext cx="3654867" cy="371037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1" y="0"/>
            <a:ext cx="7610765" cy="877455"/>
          </a:xfrm>
        </p:spPr>
        <p:txBody>
          <a:bodyPr>
            <a:normAutofit fontScale="90000"/>
          </a:bodyPr>
          <a:lstStyle/>
          <a:p>
            <a:pPr algn="l"/>
            <a:r>
              <a:rPr lang="en-GB" dirty="0">
                <a:latin typeface="Trebuchet MS" panose="020B0603020202020204" pitchFamily="34" charset="0"/>
              </a:rPr>
              <a:t>Help with </a:t>
            </a:r>
            <a:r>
              <a:rPr lang="en-GB" dirty="0" err="1">
                <a:latin typeface="Trebuchet MS" panose="020B0603020202020204" pitchFamily="34" charset="0"/>
              </a:rPr>
              <a:t>CellProfiler</a:t>
            </a:r>
            <a:r>
              <a:rPr lang="en-GB" dirty="0">
                <a:latin typeface="Trebuchet MS" panose="020B0603020202020204" pitchFamily="34" charset="0"/>
              </a:rPr>
              <a:t>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6081" y="0"/>
            <a:ext cx="2505919" cy="623127"/>
          </a:xfrm>
          <a:prstGeom prst="rect">
            <a:avLst/>
          </a:prstGeom>
        </p:spPr>
      </p:pic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7491156" y="5119252"/>
            <a:ext cx="4785260" cy="1270535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sz="1400" dirty="0">
                <a:latin typeface="Trebuchet MS" panose="020B0603020202020204" pitchFamily="34" charset="0"/>
              </a:rPr>
              <a:t>YouTube: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sz="1400" dirty="0">
                <a:latin typeface="Trebuchet MS" panose="020B0603020202020204" pitchFamily="34" charset="0"/>
                <a:hlinkClick r:id="rId4"/>
              </a:rPr>
              <a:t>https://www.youtube.com/watch?v=eriZdORpFxs</a:t>
            </a:r>
            <a:endParaRPr lang="en-GB" sz="1400" dirty="0">
              <a:latin typeface="Trebuchet MS" panose="020B06030202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sz="1400" dirty="0" err="1">
                <a:latin typeface="Trebuchet MS" panose="020B0603020202020204" pitchFamily="34" charset="0"/>
              </a:rPr>
              <a:t>CellProfiler</a:t>
            </a:r>
            <a:r>
              <a:rPr lang="en-GB" sz="1400" dirty="0">
                <a:latin typeface="Trebuchet MS" panose="020B0603020202020204" pitchFamily="34" charset="0"/>
              </a:rPr>
              <a:t> workshop from COBA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GB" sz="1400" dirty="0">
              <a:latin typeface="Trebuchet MS" panose="020B0603020202020204" pitchFamily="34" charset="0"/>
            </a:endParaRPr>
          </a:p>
          <a:p>
            <a:pPr algn="l"/>
            <a:endParaRPr lang="en-GB" sz="1400" dirty="0">
              <a:latin typeface="Trebuchet MS" panose="020B0603020202020204" pitchFamily="34" charset="0"/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en-GB" sz="1400" dirty="0">
              <a:latin typeface="Trebuchet MS" panose="020B0603020202020204" pitchFamily="34" charset="0"/>
            </a:endParaRPr>
          </a:p>
          <a:p>
            <a:pPr algn="l"/>
            <a:endParaRPr lang="en-GB" sz="1400" dirty="0">
              <a:latin typeface="Trebuchet MS" panose="020B0603020202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5"/>
          <a:srcRect t="16392" b="6744"/>
          <a:stretch/>
        </p:blipFill>
        <p:spPr>
          <a:xfrm>
            <a:off x="1447074" y="3936999"/>
            <a:ext cx="5944260" cy="2570018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11556732" y="6222732"/>
            <a:ext cx="1270535" cy="1270535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A2041419-CC0C-465D-AF57-3282A8C4F794}"/>
              </a:ext>
            </a:extLst>
          </p:cNvPr>
          <p:cNvSpPr txBox="1">
            <a:spLocks/>
          </p:cNvSpPr>
          <p:nvPr/>
        </p:nvSpPr>
        <p:spPr>
          <a:xfrm>
            <a:off x="780473" y="1168400"/>
            <a:ext cx="10945091" cy="5841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dirty="0">
                <a:latin typeface="Trebuchet MS" panose="020B0603020202020204" pitchFamily="34" charset="0"/>
              </a:rPr>
              <a:t>BAIR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dirty="0" err="1">
                <a:latin typeface="Trebuchet MS" panose="020B0603020202020204" pitchFamily="34" charset="0"/>
              </a:rPr>
              <a:t>CellProfiler</a:t>
            </a:r>
            <a:r>
              <a:rPr lang="en-GB" dirty="0">
                <a:latin typeface="Trebuchet MS" panose="020B0603020202020204" pitchFamily="34" charset="0"/>
              </a:rPr>
              <a:t> website: </a:t>
            </a:r>
            <a:r>
              <a:rPr lang="en-GB" b="1" dirty="0">
                <a:latin typeface="Trebuchet MS" panose="020B0603020202020204" pitchFamily="34" charset="0"/>
                <a:hlinkClick r:id="rId6"/>
              </a:rPr>
              <a:t>https://cellprofiler.org/</a:t>
            </a:r>
            <a:endParaRPr lang="en-GB" dirty="0">
              <a:latin typeface="Trebuchet MS" panose="020B0603020202020204" pitchFamily="34" charset="0"/>
            </a:endParaRPr>
          </a:p>
          <a:p>
            <a:pPr marL="800100" lvl="1" indent="-342900" algn="l">
              <a:buFont typeface="Wingdings" panose="05000000000000000000" pitchFamily="2" charset="2"/>
              <a:buChar char="§"/>
            </a:pPr>
            <a:r>
              <a:rPr lang="en-GB" dirty="0">
                <a:latin typeface="Trebuchet MS" panose="020B0603020202020204" pitchFamily="34" charset="0"/>
              </a:rPr>
              <a:t>Examples and Tutorials</a:t>
            </a:r>
          </a:p>
          <a:p>
            <a:pPr marL="800100" lvl="1" indent="-342900" algn="l">
              <a:buFont typeface="Wingdings" panose="05000000000000000000" pitchFamily="2" charset="2"/>
              <a:buChar char="§"/>
            </a:pPr>
            <a:r>
              <a:rPr lang="en-GB" dirty="0">
                <a:latin typeface="Trebuchet MS" panose="020B0603020202020204" pitchFamily="34" charset="0"/>
              </a:rPr>
              <a:t>Manuals</a:t>
            </a:r>
          </a:p>
          <a:p>
            <a:pPr marL="800100" lvl="1" indent="-342900" algn="l">
              <a:buFont typeface="Wingdings" panose="05000000000000000000" pitchFamily="2" charset="2"/>
              <a:buChar char="§"/>
            </a:pPr>
            <a:r>
              <a:rPr lang="en-GB" dirty="0">
                <a:latin typeface="Trebuchet MS" panose="020B0603020202020204" pitchFamily="34" charset="0"/>
              </a:rPr>
              <a:t>Published Pipelines (care with versions)</a:t>
            </a:r>
          </a:p>
          <a:p>
            <a:pPr marL="800100" lvl="1" indent="-342900" algn="l">
              <a:buFont typeface="Wingdings" panose="05000000000000000000" pitchFamily="2" charset="2"/>
              <a:buChar char="§"/>
            </a:pPr>
            <a:endParaRPr lang="en-GB" dirty="0">
              <a:latin typeface="Trebuchet MS" panose="020B06030202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dirty="0">
                <a:latin typeface="Trebuchet MS" panose="020B0603020202020204" pitchFamily="34" charset="0"/>
              </a:rPr>
              <a:t>ImageJ.sc forum: </a:t>
            </a:r>
            <a:r>
              <a:rPr lang="en-GB" b="1" dirty="0">
                <a:latin typeface="Trebuchet MS" panose="020B0603020202020204" pitchFamily="34" charset="0"/>
                <a:hlinkClick r:id="rId7"/>
              </a:rPr>
              <a:t>https://forum.image.sc/tag/cellprofiler</a:t>
            </a:r>
            <a:endParaRPr lang="en-GB" b="1" dirty="0">
              <a:latin typeface="Trebuchet MS" panose="020B06030202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GB" b="1" dirty="0">
              <a:latin typeface="Trebuchet MS" panose="020B06030202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GB" dirty="0">
              <a:latin typeface="Trebuchet MS" panose="020B0603020202020204" pitchFamily="34" charset="0"/>
            </a:endParaRPr>
          </a:p>
          <a:p>
            <a:pPr algn="l"/>
            <a:endParaRPr lang="en-GB" dirty="0">
              <a:latin typeface="Trebuchet MS" panose="020B0603020202020204" pitchFamily="34" charset="0"/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en-GB" dirty="0">
              <a:latin typeface="Trebuchet MS" panose="020B0603020202020204" pitchFamily="34" charset="0"/>
            </a:endParaRPr>
          </a:p>
          <a:p>
            <a:pPr algn="l"/>
            <a:endParaRPr lang="en-GB" dirty="0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4683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1" y="0"/>
            <a:ext cx="7610765" cy="877455"/>
          </a:xfrm>
        </p:spPr>
        <p:txBody>
          <a:bodyPr>
            <a:normAutofit fontScale="90000"/>
          </a:bodyPr>
          <a:lstStyle/>
          <a:p>
            <a:pPr algn="l"/>
            <a:r>
              <a:rPr lang="en-GB" dirty="0">
                <a:latin typeface="Trebuchet MS" panose="020B0603020202020204" pitchFamily="34" charset="0"/>
              </a:rPr>
              <a:t>Important!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6081" y="0"/>
            <a:ext cx="2505919" cy="623127"/>
          </a:xfrm>
          <a:prstGeom prst="rect">
            <a:avLst/>
          </a:prstGeom>
        </p:spPr>
      </p:pic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628073" y="1016000"/>
            <a:ext cx="10945091" cy="5841999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dirty="0">
                <a:latin typeface="Trebuchet MS" panose="020B0603020202020204" pitchFamily="34" charset="0"/>
              </a:rPr>
              <a:t>If you use </a:t>
            </a:r>
            <a:r>
              <a:rPr lang="en-GB" dirty="0" err="1">
                <a:latin typeface="Trebuchet MS" panose="020B0603020202020204" pitchFamily="34" charset="0"/>
              </a:rPr>
              <a:t>CellProfiler</a:t>
            </a:r>
            <a:r>
              <a:rPr lang="en-GB" dirty="0">
                <a:latin typeface="Trebuchet MS" panose="020B0603020202020204" pitchFamily="34" charset="0"/>
              </a:rPr>
              <a:t> for analysis in your publication: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GB" b="1" dirty="0">
              <a:latin typeface="Trebuchet MS" panose="020B06030202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b="1" dirty="0">
                <a:latin typeface="Trebuchet MS" panose="020B0603020202020204" pitchFamily="34" charset="0"/>
              </a:rPr>
              <a:t>Please author/acknowledge BAIR if you have had help from us.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GB" b="1" dirty="0">
              <a:latin typeface="Trebuchet MS" panose="020B06030202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b="1" dirty="0">
                <a:latin typeface="Trebuchet MS" panose="020B0603020202020204" pitchFamily="34" charset="0"/>
              </a:rPr>
              <a:t>Cite the </a:t>
            </a:r>
            <a:r>
              <a:rPr lang="en-GB" b="1" dirty="0" err="1">
                <a:latin typeface="Trebuchet MS" panose="020B0603020202020204" pitchFamily="34" charset="0"/>
              </a:rPr>
              <a:t>CellProfiler</a:t>
            </a:r>
            <a:r>
              <a:rPr lang="en-GB" b="1" dirty="0">
                <a:latin typeface="Trebuchet MS" panose="020B0603020202020204" pitchFamily="34" charset="0"/>
              </a:rPr>
              <a:t> developers: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GB" b="1" dirty="0">
              <a:latin typeface="Trebuchet MS" panose="020B0603020202020204" pitchFamily="34" charset="0"/>
            </a:endParaRPr>
          </a:p>
          <a:p>
            <a:pPr algn="l"/>
            <a:r>
              <a:rPr lang="en-GB" sz="1800" dirty="0">
                <a:latin typeface="Trebuchet MS" panose="020B0603020202020204" pitchFamily="34" charset="0"/>
              </a:rPr>
              <a:t>Stirling DR, Swain-Bowden MJ, Lucas AM, Carpenter AE, </a:t>
            </a:r>
            <a:r>
              <a:rPr lang="en-GB" sz="1800" dirty="0" err="1">
                <a:latin typeface="Trebuchet MS" panose="020B0603020202020204" pitchFamily="34" charset="0"/>
              </a:rPr>
              <a:t>Cimini</a:t>
            </a:r>
            <a:r>
              <a:rPr lang="en-GB" sz="1800" dirty="0">
                <a:latin typeface="Trebuchet MS" panose="020B0603020202020204" pitchFamily="34" charset="0"/>
              </a:rPr>
              <a:t> BA, Goodman A (2021). </a:t>
            </a:r>
            <a:r>
              <a:rPr lang="en-GB" sz="1800" dirty="0" err="1">
                <a:latin typeface="Trebuchet MS" panose="020B0603020202020204" pitchFamily="34" charset="0"/>
              </a:rPr>
              <a:t>CellProfiler</a:t>
            </a:r>
            <a:r>
              <a:rPr lang="en-GB" sz="1800" dirty="0">
                <a:latin typeface="Trebuchet MS" panose="020B0603020202020204" pitchFamily="34" charset="0"/>
              </a:rPr>
              <a:t> 4: improvements in speed, utility and usability. BMC Bioinformatics, 22 (1), 433. . PMID: 34507520 PMCID: PMC8431850. </a:t>
            </a:r>
            <a:r>
              <a:rPr lang="en-GB" sz="1800" u="sng" dirty="0" err="1">
                <a:latin typeface="Trebuchet MS" panose="020B0603020202020204" pitchFamily="34" charset="0"/>
                <a:hlinkClick r:id="rId3"/>
              </a:rPr>
              <a:t>doi</a:t>
            </a:r>
            <a:r>
              <a:rPr lang="en-GB" sz="1800" dirty="0">
                <a:latin typeface="Trebuchet MS" panose="020B0603020202020204" pitchFamily="34" charset="0"/>
              </a:rPr>
              <a:t>. </a:t>
            </a:r>
            <a:r>
              <a:rPr lang="en-GB" sz="1800" u="sng" dirty="0">
                <a:latin typeface="Trebuchet MS" panose="020B0603020202020204" pitchFamily="34" charset="0"/>
                <a:hlinkClick r:id="rId4"/>
              </a:rPr>
              <a:t>pdf</a:t>
            </a:r>
            <a:r>
              <a:rPr lang="en-GB" sz="1800" dirty="0">
                <a:latin typeface="Trebuchet MS" panose="020B0603020202020204" pitchFamily="34" charset="0"/>
              </a:rPr>
              <a:t>. </a:t>
            </a:r>
          </a:p>
          <a:p>
            <a:pPr algn="l"/>
            <a:r>
              <a:rPr lang="en-GB" sz="1800" dirty="0" err="1">
                <a:latin typeface="Trebuchet MS" panose="020B0603020202020204" pitchFamily="34" charset="0"/>
              </a:rPr>
              <a:t>McQuin</a:t>
            </a:r>
            <a:r>
              <a:rPr lang="en-GB" sz="1800" dirty="0">
                <a:latin typeface="Trebuchet MS" panose="020B0603020202020204" pitchFamily="34" charset="0"/>
              </a:rPr>
              <a:t> C, Goodman A, </a:t>
            </a:r>
            <a:r>
              <a:rPr lang="en-GB" sz="1800" dirty="0" err="1">
                <a:latin typeface="Trebuchet MS" panose="020B0603020202020204" pitchFamily="34" charset="0"/>
              </a:rPr>
              <a:t>Chernyshev</a:t>
            </a:r>
            <a:r>
              <a:rPr lang="en-GB" sz="1800" dirty="0">
                <a:latin typeface="Trebuchet MS" panose="020B0603020202020204" pitchFamily="34" charset="0"/>
              </a:rPr>
              <a:t> V, </a:t>
            </a:r>
            <a:r>
              <a:rPr lang="en-GB" sz="1800" dirty="0" err="1">
                <a:latin typeface="Trebuchet MS" panose="020B0603020202020204" pitchFamily="34" charset="0"/>
              </a:rPr>
              <a:t>Kamentsky</a:t>
            </a:r>
            <a:r>
              <a:rPr lang="en-GB" sz="1800" dirty="0">
                <a:latin typeface="Trebuchet MS" panose="020B0603020202020204" pitchFamily="34" charset="0"/>
              </a:rPr>
              <a:t> L, </a:t>
            </a:r>
            <a:r>
              <a:rPr lang="en-GB" sz="1800" dirty="0" err="1">
                <a:latin typeface="Trebuchet MS" panose="020B0603020202020204" pitchFamily="34" charset="0"/>
              </a:rPr>
              <a:t>Cimini</a:t>
            </a:r>
            <a:r>
              <a:rPr lang="en-GB" sz="1800" dirty="0">
                <a:latin typeface="Trebuchet MS" panose="020B0603020202020204" pitchFamily="34" charset="0"/>
              </a:rPr>
              <a:t> BA, </a:t>
            </a:r>
            <a:r>
              <a:rPr lang="en-GB" sz="1800" dirty="0" err="1">
                <a:latin typeface="Trebuchet MS" panose="020B0603020202020204" pitchFamily="34" charset="0"/>
              </a:rPr>
              <a:t>Karhohs</a:t>
            </a:r>
            <a:r>
              <a:rPr lang="en-GB" sz="1800" dirty="0">
                <a:latin typeface="Trebuchet MS" panose="020B0603020202020204" pitchFamily="34" charset="0"/>
              </a:rPr>
              <a:t> KW, Doan M, Ding L, </a:t>
            </a:r>
            <a:r>
              <a:rPr lang="en-GB" sz="1800" dirty="0" err="1">
                <a:latin typeface="Trebuchet MS" panose="020B0603020202020204" pitchFamily="34" charset="0"/>
              </a:rPr>
              <a:t>Rafelski</a:t>
            </a:r>
            <a:r>
              <a:rPr lang="en-GB" sz="1800" dirty="0">
                <a:latin typeface="Trebuchet MS" panose="020B0603020202020204" pitchFamily="34" charset="0"/>
              </a:rPr>
              <a:t> SM, </a:t>
            </a:r>
            <a:r>
              <a:rPr lang="en-GB" sz="1800" dirty="0" err="1">
                <a:latin typeface="Trebuchet MS" panose="020B0603020202020204" pitchFamily="34" charset="0"/>
              </a:rPr>
              <a:t>Thirstrup</a:t>
            </a:r>
            <a:r>
              <a:rPr lang="en-GB" sz="1800" dirty="0">
                <a:latin typeface="Trebuchet MS" panose="020B0603020202020204" pitchFamily="34" charset="0"/>
              </a:rPr>
              <a:t> D, </a:t>
            </a:r>
            <a:r>
              <a:rPr lang="en-GB" sz="1800" dirty="0" err="1">
                <a:latin typeface="Trebuchet MS" panose="020B0603020202020204" pitchFamily="34" charset="0"/>
              </a:rPr>
              <a:t>Wiegraebe</a:t>
            </a:r>
            <a:r>
              <a:rPr lang="en-GB" sz="1800" dirty="0">
                <a:latin typeface="Trebuchet MS" panose="020B0603020202020204" pitchFamily="34" charset="0"/>
              </a:rPr>
              <a:t> W, Singh S, Becker T, </a:t>
            </a:r>
            <a:r>
              <a:rPr lang="en-GB" sz="1800" dirty="0" err="1">
                <a:latin typeface="Trebuchet MS" panose="020B0603020202020204" pitchFamily="34" charset="0"/>
              </a:rPr>
              <a:t>Caicedo</a:t>
            </a:r>
            <a:r>
              <a:rPr lang="en-GB" sz="1800" dirty="0">
                <a:latin typeface="Trebuchet MS" panose="020B0603020202020204" pitchFamily="34" charset="0"/>
              </a:rPr>
              <a:t> JC, Carpenter AE (2018). </a:t>
            </a:r>
            <a:r>
              <a:rPr lang="en-GB" sz="1800" dirty="0" err="1">
                <a:latin typeface="Trebuchet MS" panose="020B0603020202020204" pitchFamily="34" charset="0"/>
              </a:rPr>
              <a:t>CellProfiler</a:t>
            </a:r>
            <a:r>
              <a:rPr lang="en-GB" sz="1800" dirty="0">
                <a:latin typeface="Trebuchet MS" panose="020B0603020202020204" pitchFamily="34" charset="0"/>
              </a:rPr>
              <a:t> 3.0: Next-generation image processing for biology. </a:t>
            </a:r>
            <a:r>
              <a:rPr lang="en-GB" sz="1800" dirty="0" err="1">
                <a:latin typeface="Trebuchet MS" panose="020B0603020202020204" pitchFamily="34" charset="0"/>
              </a:rPr>
              <a:t>PLoS</a:t>
            </a:r>
            <a:r>
              <a:rPr lang="en-GB" sz="1800" dirty="0">
                <a:latin typeface="Trebuchet MS" panose="020B0603020202020204" pitchFamily="34" charset="0"/>
              </a:rPr>
              <a:t> Biol. 16(7):e2005970. PMID: 29969450. </a:t>
            </a:r>
            <a:r>
              <a:rPr lang="en-GB" sz="1800" u="sng" dirty="0" err="1">
                <a:latin typeface="Trebuchet MS" panose="020B0603020202020204" pitchFamily="34" charset="0"/>
                <a:hlinkClick r:id="rId5"/>
              </a:rPr>
              <a:t>doi</a:t>
            </a:r>
            <a:r>
              <a:rPr lang="en-GB" sz="1800" dirty="0">
                <a:latin typeface="Trebuchet MS" panose="020B0603020202020204" pitchFamily="34" charset="0"/>
              </a:rPr>
              <a:t>.</a:t>
            </a:r>
          </a:p>
          <a:p>
            <a:pPr algn="l"/>
            <a:endParaRPr lang="en-GB" sz="1800" dirty="0">
              <a:latin typeface="Trebuchet MS" panose="020B0603020202020204" pitchFamily="34" charset="0"/>
            </a:endParaRPr>
          </a:p>
          <a:p>
            <a:pPr algn="l"/>
            <a:r>
              <a:rPr lang="en-GB" sz="1800" dirty="0">
                <a:latin typeface="Trebuchet MS" panose="020B0603020202020204" pitchFamily="34" charset="0"/>
              </a:rPr>
              <a:t>Stirling DR, Carpenter AE, </a:t>
            </a:r>
            <a:r>
              <a:rPr lang="en-GB" sz="1800" dirty="0" err="1">
                <a:latin typeface="Trebuchet MS" panose="020B0603020202020204" pitchFamily="34" charset="0"/>
              </a:rPr>
              <a:t>Cimini</a:t>
            </a:r>
            <a:r>
              <a:rPr lang="en-GB" sz="1800" dirty="0">
                <a:latin typeface="Trebuchet MS" panose="020B0603020202020204" pitchFamily="34" charset="0"/>
              </a:rPr>
              <a:t> BA (2021). </a:t>
            </a:r>
            <a:r>
              <a:rPr lang="en-GB" sz="1800" dirty="0" err="1">
                <a:latin typeface="Trebuchet MS" panose="020B0603020202020204" pitchFamily="34" charset="0"/>
              </a:rPr>
              <a:t>CellProfiler</a:t>
            </a:r>
            <a:r>
              <a:rPr lang="en-GB" sz="1800" dirty="0">
                <a:latin typeface="Trebuchet MS" panose="020B0603020202020204" pitchFamily="34" charset="0"/>
              </a:rPr>
              <a:t> Analyst 3.0: Accessible data exploration and machine learning for image analysis. Bioinformatics. PMID: 34478488. </a:t>
            </a:r>
            <a:r>
              <a:rPr lang="en-GB" sz="1800" u="sng" dirty="0" err="1">
                <a:latin typeface="Trebuchet MS" panose="020B0603020202020204" pitchFamily="34" charset="0"/>
                <a:hlinkClick r:id="rId6"/>
              </a:rPr>
              <a:t>doi</a:t>
            </a:r>
            <a:r>
              <a:rPr lang="en-GB" sz="1800" dirty="0">
                <a:latin typeface="Trebuchet MS" panose="020B0603020202020204" pitchFamily="34" charset="0"/>
              </a:rPr>
              <a:t>. </a:t>
            </a:r>
            <a:r>
              <a:rPr lang="en-GB" sz="1800" u="sng" dirty="0">
                <a:latin typeface="Trebuchet MS" panose="020B0603020202020204" pitchFamily="34" charset="0"/>
                <a:hlinkClick r:id="rId7"/>
              </a:rPr>
              <a:t>pdf</a:t>
            </a:r>
            <a:r>
              <a:rPr lang="en-GB" sz="1800" dirty="0">
                <a:latin typeface="Trebuchet MS" panose="020B0603020202020204" pitchFamily="34" charset="0"/>
              </a:rPr>
              <a:t> (Research article)</a:t>
            </a:r>
          </a:p>
          <a:p>
            <a:pPr algn="l"/>
            <a:endParaRPr lang="en-GB" sz="2000" dirty="0"/>
          </a:p>
          <a:p>
            <a:pPr algn="l"/>
            <a:endParaRPr lang="en-GB" sz="2000" dirty="0"/>
          </a:p>
          <a:p>
            <a:pPr algn="l"/>
            <a:endParaRPr lang="en-GB" b="1" dirty="0">
              <a:latin typeface="Trebuchet MS" panose="020B06030202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GB" b="1" dirty="0">
              <a:latin typeface="Trebuchet MS" panose="020B06030202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GB" dirty="0">
              <a:latin typeface="Trebuchet MS" panose="020B0603020202020204" pitchFamily="34" charset="0"/>
            </a:endParaRPr>
          </a:p>
          <a:p>
            <a:pPr algn="l"/>
            <a:endParaRPr lang="en-GB" dirty="0">
              <a:latin typeface="Trebuchet MS" panose="020B0603020202020204" pitchFamily="34" charset="0"/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en-GB" dirty="0">
              <a:latin typeface="Trebuchet MS" panose="020B0603020202020204" pitchFamily="34" charset="0"/>
            </a:endParaRPr>
          </a:p>
          <a:p>
            <a:pPr algn="l"/>
            <a:endParaRPr lang="en-GB" dirty="0">
              <a:latin typeface="Trebuchet MS" panose="020B0603020202020204" pitchFamily="34" charset="0"/>
            </a:endParaRPr>
          </a:p>
        </p:txBody>
      </p:sp>
      <p:sp>
        <p:nvSpPr>
          <p:cNvPr id="5" name="Oval 4"/>
          <p:cNvSpPr/>
          <p:nvPr/>
        </p:nvSpPr>
        <p:spPr>
          <a:xfrm>
            <a:off x="11556732" y="6222732"/>
            <a:ext cx="1270535" cy="1270535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1675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15450</TotalTime>
  <Words>1692</Words>
  <Application>Microsoft Office PowerPoint</Application>
  <PresentationFormat>Widescreen</PresentationFormat>
  <Paragraphs>269</Paragraphs>
  <Slides>51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7" baseType="lpstr">
      <vt:lpstr>Arial</vt:lpstr>
      <vt:lpstr>Calibri</vt:lpstr>
      <vt:lpstr>Calibri Light</vt:lpstr>
      <vt:lpstr>Trebuchet MS</vt:lpstr>
      <vt:lpstr>Wingdings</vt:lpstr>
      <vt:lpstr>Office Theme</vt:lpstr>
      <vt:lpstr>CellProfiler Workshop</vt:lpstr>
      <vt:lpstr>Outline</vt:lpstr>
      <vt:lpstr>Introduction</vt:lpstr>
      <vt:lpstr>Before we start . . .</vt:lpstr>
      <vt:lpstr>What is CellProfiler?</vt:lpstr>
      <vt:lpstr>Why CellProfiler?</vt:lpstr>
      <vt:lpstr>Why I use it?</vt:lpstr>
      <vt:lpstr>Help with CellProfiler?</vt:lpstr>
      <vt:lpstr>Important!</vt:lpstr>
      <vt:lpstr>CellProfiler Interface</vt:lpstr>
      <vt:lpstr>CellProfiler Interface</vt:lpstr>
      <vt:lpstr>CellProfiler Interface</vt:lpstr>
      <vt:lpstr>CellProfiler Interface</vt:lpstr>
      <vt:lpstr>CellProfiler Interface</vt:lpstr>
      <vt:lpstr>CellProfiler Interface</vt:lpstr>
      <vt:lpstr>CellProfiler Interface</vt:lpstr>
      <vt:lpstr>CellProfiler Interface</vt:lpstr>
      <vt:lpstr>Importing Images</vt:lpstr>
      <vt:lpstr>Importing Images</vt:lpstr>
      <vt:lpstr>Importing Images</vt:lpstr>
      <vt:lpstr>Importing Images</vt:lpstr>
      <vt:lpstr>Importing Images</vt:lpstr>
      <vt:lpstr>Importing Images</vt:lpstr>
      <vt:lpstr>Identify Primary Objects</vt:lpstr>
      <vt:lpstr>Identify Primary Objects</vt:lpstr>
      <vt:lpstr>Identify Primary Objects</vt:lpstr>
      <vt:lpstr>Identify Primary Objects</vt:lpstr>
      <vt:lpstr>Identify Primary Objects</vt:lpstr>
      <vt:lpstr>Identify Primary Objects</vt:lpstr>
      <vt:lpstr>Identify Primary Objects</vt:lpstr>
      <vt:lpstr>Test with Next Image Set</vt:lpstr>
      <vt:lpstr>Identify Secondary Objects</vt:lpstr>
      <vt:lpstr>Identify Secondary Objects</vt:lpstr>
      <vt:lpstr>Identify Secondary Objects</vt:lpstr>
      <vt:lpstr>Identify Secondary Objects</vt:lpstr>
      <vt:lpstr>Measure Object Intensity</vt:lpstr>
      <vt:lpstr>Measure Object Size Shape</vt:lpstr>
      <vt:lpstr>Export Data to Spreadsheet</vt:lpstr>
      <vt:lpstr>Export Data to Spreadsheet</vt:lpstr>
      <vt:lpstr>Run Analysis on All Images</vt:lpstr>
      <vt:lpstr>Run Analysis on All Images</vt:lpstr>
      <vt:lpstr>Run Analysis on All Images</vt:lpstr>
      <vt:lpstr>Important to Remember</vt:lpstr>
      <vt:lpstr>Break</vt:lpstr>
      <vt:lpstr>Example pipeline</vt:lpstr>
      <vt:lpstr>Example pipeline</vt:lpstr>
      <vt:lpstr>Lunch</vt:lpstr>
      <vt:lpstr>3 examples to work through</vt:lpstr>
      <vt:lpstr>Menti poll</vt:lpstr>
      <vt:lpstr>CellProfiler Analyst</vt:lpstr>
      <vt:lpstr>Feedback Form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CellProfiler Workshop</dc:title>
  <dc:creator>Nikki Paul</dc:creator>
  <cp:lastModifiedBy>Nikki Paul</cp:lastModifiedBy>
  <cp:revision>63</cp:revision>
  <dcterms:created xsi:type="dcterms:W3CDTF">2024-01-25T14:31:49Z</dcterms:created>
  <dcterms:modified xsi:type="dcterms:W3CDTF">2024-02-27T18:09:16Z</dcterms:modified>
</cp:coreProperties>
</file>